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9"/>
  </p:notesMasterIdLst>
  <p:sldIdLst>
    <p:sldId id="256" r:id="rId5"/>
    <p:sldId id="257" r:id="rId6"/>
    <p:sldId id="281" r:id="rId7"/>
    <p:sldId id="280" r:id="rId8"/>
    <p:sldId id="258" r:id="rId9"/>
    <p:sldId id="282" r:id="rId10"/>
    <p:sldId id="259" r:id="rId11"/>
    <p:sldId id="263" r:id="rId12"/>
    <p:sldId id="264" r:id="rId13"/>
    <p:sldId id="283" r:id="rId14"/>
    <p:sldId id="284" r:id="rId15"/>
    <p:sldId id="285" r:id="rId16"/>
    <p:sldId id="286" r:id="rId17"/>
    <p:sldId id="295" r:id="rId18"/>
    <p:sldId id="296" r:id="rId19"/>
    <p:sldId id="297" r:id="rId20"/>
    <p:sldId id="266" r:id="rId21"/>
    <p:sldId id="279" r:id="rId22"/>
    <p:sldId id="287" r:id="rId23"/>
    <p:sldId id="267" r:id="rId24"/>
    <p:sldId id="268" r:id="rId25"/>
    <p:sldId id="277" r:id="rId26"/>
    <p:sldId id="278" r:id="rId27"/>
    <p:sldId id="288" r:id="rId28"/>
    <p:sldId id="289" r:id="rId29"/>
    <p:sldId id="290" r:id="rId30"/>
    <p:sldId id="271" r:id="rId31"/>
    <p:sldId id="272" r:id="rId32"/>
    <p:sldId id="294" r:id="rId33"/>
    <p:sldId id="298" r:id="rId34"/>
    <p:sldId id="274" r:id="rId35"/>
    <p:sldId id="293" r:id="rId36"/>
    <p:sldId id="291" r:id="rId37"/>
    <p:sldId id="292"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E4E43-8519-40C0-8B96-5EFE3BCFAD63}" v="4" dt="2021-09-21T13:48:06.894"/>
  </p1510:revLst>
</p1510:revInfo>
</file>

<file path=ppt/tableStyles.xml><?xml version="1.0" encoding="utf-8"?>
<a:tblStyleLst xmlns:a="http://schemas.openxmlformats.org/drawingml/2006/main" def="{B911BE4D-11DD-4966-9AE5-804913270730}">
  <a:tblStyle styleId="{B911BE4D-11DD-4966-9AE5-8049132707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83" d="100"/>
          <a:sy n="83"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Lewis" userId="5a5381e4-4e99-4f37-a297-197be0e1503a" providerId="ADAL" clId="{29A81337-5769-48F4-9412-A9469EEDA219}"/>
    <pc:docChg chg="undo custSel modSld">
      <pc:chgData name="Zoe Lewis" userId="5a5381e4-4e99-4f37-a297-197be0e1503a" providerId="ADAL" clId="{29A81337-5769-48F4-9412-A9469EEDA219}" dt="2021-07-08T12:13:58.764" v="27" actId="478"/>
      <pc:docMkLst>
        <pc:docMk/>
      </pc:docMkLst>
      <pc:sldChg chg="addSp delSp modSp mod">
        <pc:chgData name="Zoe Lewis" userId="5a5381e4-4e99-4f37-a297-197be0e1503a" providerId="ADAL" clId="{29A81337-5769-48F4-9412-A9469EEDA219}" dt="2021-07-08T12:13:58.764" v="27" actId="478"/>
        <pc:sldMkLst>
          <pc:docMk/>
          <pc:sldMk cId="0" sldId="256"/>
        </pc:sldMkLst>
        <pc:picChg chg="add del">
          <ac:chgData name="Zoe Lewis" userId="5a5381e4-4e99-4f37-a297-197be0e1503a" providerId="ADAL" clId="{29A81337-5769-48F4-9412-A9469EEDA219}" dt="2021-07-08T12:13:58.764" v="27" actId="478"/>
          <ac:picMkLst>
            <pc:docMk/>
            <pc:sldMk cId="0" sldId="256"/>
            <ac:picMk id="3" creationId="{5A04E43A-EDB3-4231-86C4-3AA56138BC9B}"/>
          </ac:picMkLst>
        </pc:picChg>
        <pc:picChg chg="add del mod">
          <ac:chgData name="Zoe Lewis" userId="5a5381e4-4e99-4f37-a297-197be0e1503a" providerId="ADAL" clId="{29A81337-5769-48F4-9412-A9469EEDA219}" dt="2021-07-08T12:13:57.957" v="26" actId="22"/>
          <ac:picMkLst>
            <pc:docMk/>
            <pc:sldMk cId="0" sldId="256"/>
            <ac:picMk id="5" creationId="{544CB9F5-A1BC-47D3-BA8B-E74E1E923F53}"/>
          </ac:picMkLst>
        </pc:picChg>
      </pc:sldChg>
      <pc:sldChg chg="addSp delSp modSp mod">
        <pc:chgData name="Zoe Lewis" userId="5a5381e4-4e99-4f37-a297-197be0e1503a" providerId="ADAL" clId="{29A81337-5769-48F4-9412-A9469EEDA219}" dt="2021-07-08T12:13:54.499" v="22" actId="478"/>
        <pc:sldMkLst>
          <pc:docMk/>
          <pc:sldMk cId="0" sldId="257"/>
        </pc:sldMkLst>
        <pc:picChg chg="add del mod">
          <ac:chgData name="Zoe Lewis" userId="5a5381e4-4e99-4f37-a297-197be0e1503a" providerId="ADAL" clId="{29A81337-5769-48F4-9412-A9469EEDA219}" dt="2021-07-08T12:13:54.199" v="21"/>
          <ac:picMkLst>
            <pc:docMk/>
            <pc:sldMk cId="0" sldId="257"/>
            <ac:picMk id="3" creationId="{2771B0E5-9142-447D-A385-B621C1165E05}"/>
          </ac:picMkLst>
        </pc:picChg>
        <pc:picChg chg="add del">
          <ac:chgData name="Zoe Lewis" userId="5a5381e4-4e99-4f37-a297-197be0e1503a" providerId="ADAL" clId="{29A81337-5769-48F4-9412-A9469EEDA219}" dt="2021-07-08T12:13:54.499" v="22" actId="478"/>
          <ac:picMkLst>
            <pc:docMk/>
            <pc:sldMk cId="0" sldId="257"/>
            <ac:picMk id="8" creationId="{E8C6AA98-2576-4449-ABFE-1D26D6EF2612}"/>
          </ac:picMkLst>
        </pc:picChg>
      </pc:sldChg>
      <pc:sldChg chg="addSp delSp modSp mod">
        <pc:chgData name="Zoe Lewis" userId="5a5381e4-4e99-4f37-a297-197be0e1503a" providerId="ADAL" clId="{29A81337-5769-48F4-9412-A9469EEDA219}" dt="2021-07-08T12:13:52.574" v="16" actId="478"/>
        <pc:sldMkLst>
          <pc:docMk/>
          <pc:sldMk cId="3947063386" sldId="280"/>
        </pc:sldMkLst>
        <pc:picChg chg="add del mod">
          <ac:chgData name="Zoe Lewis" userId="5a5381e4-4e99-4f37-a297-197be0e1503a" providerId="ADAL" clId="{29A81337-5769-48F4-9412-A9469EEDA219}" dt="2021-07-08T12:13:52.274" v="15"/>
          <ac:picMkLst>
            <pc:docMk/>
            <pc:sldMk cId="3947063386" sldId="280"/>
            <ac:picMk id="3" creationId="{13282FFA-31B8-4A0C-AB38-2F258307FFD7}"/>
          </ac:picMkLst>
        </pc:picChg>
        <pc:picChg chg="add del">
          <ac:chgData name="Zoe Lewis" userId="5a5381e4-4e99-4f37-a297-197be0e1503a" providerId="ADAL" clId="{29A81337-5769-48F4-9412-A9469EEDA219}" dt="2021-07-08T12:13:52.574" v="16" actId="478"/>
          <ac:picMkLst>
            <pc:docMk/>
            <pc:sldMk cId="3947063386" sldId="280"/>
            <ac:picMk id="8" creationId="{82886D9D-4E9F-4790-8D4E-A04F8B8CB0EB}"/>
          </ac:picMkLst>
        </pc:picChg>
      </pc:sldChg>
      <pc:sldChg chg="addSp delSp modSp mod">
        <pc:chgData name="Zoe Lewis" userId="5a5381e4-4e99-4f37-a297-197be0e1503a" providerId="ADAL" clId="{29A81337-5769-48F4-9412-A9469EEDA219}" dt="2021-07-08T12:13:53.497" v="19" actId="478"/>
        <pc:sldMkLst>
          <pc:docMk/>
          <pc:sldMk cId="2618834457" sldId="281"/>
        </pc:sldMkLst>
        <pc:picChg chg="add del mod">
          <ac:chgData name="Zoe Lewis" userId="5a5381e4-4e99-4f37-a297-197be0e1503a" providerId="ADAL" clId="{29A81337-5769-48F4-9412-A9469EEDA219}" dt="2021-07-08T12:13:53.174" v="18"/>
          <ac:picMkLst>
            <pc:docMk/>
            <pc:sldMk cId="2618834457" sldId="281"/>
            <ac:picMk id="3" creationId="{BD4A4FD3-E37D-4817-97FD-5754893426AC}"/>
          </ac:picMkLst>
        </pc:picChg>
        <pc:picChg chg="add del">
          <ac:chgData name="Zoe Lewis" userId="5a5381e4-4e99-4f37-a297-197be0e1503a" providerId="ADAL" clId="{29A81337-5769-48F4-9412-A9469EEDA219}" dt="2021-07-08T12:13:53.497" v="19" actId="478"/>
          <ac:picMkLst>
            <pc:docMk/>
            <pc:sldMk cId="2618834457" sldId="281"/>
            <ac:picMk id="8" creationId="{E8C6AA98-2576-4449-ABFE-1D26D6EF2612}"/>
          </ac:picMkLst>
        </pc:picChg>
      </pc:sldChg>
    </pc:docChg>
  </pc:docChgLst>
  <pc:docChgLst>
    <pc:chgData name="Melanie Moore" userId="5a7f3f7f-d4bf-4211-9ffa-bd1b00a7dcc7" providerId="ADAL" clId="{EDEE4E43-8519-40C0-8B96-5EFE3BCFAD63}"/>
    <pc:docChg chg="undo custSel delSld modSld">
      <pc:chgData name="Melanie Moore" userId="5a7f3f7f-d4bf-4211-9ffa-bd1b00a7dcc7" providerId="ADAL" clId="{EDEE4E43-8519-40C0-8B96-5EFE3BCFAD63}" dt="2021-09-21T13:51:35.167" v="71" actId="47"/>
      <pc:docMkLst>
        <pc:docMk/>
      </pc:docMkLst>
      <pc:sldChg chg="addSp delSp modSp mod">
        <pc:chgData name="Melanie Moore" userId="5a7f3f7f-d4bf-4211-9ffa-bd1b00a7dcc7" providerId="ADAL" clId="{EDEE4E43-8519-40C0-8B96-5EFE3BCFAD63}" dt="2021-09-21T13:45:30.675" v="10" actId="20577"/>
        <pc:sldMkLst>
          <pc:docMk/>
          <pc:sldMk cId="0" sldId="266"/>
        </pc:sldMkLst>
        <pc:graphicFrameChg chg="add mod modGraphic">
          <ac:chgData name="Melanie Moore" userId="5a7f3f7f-d4bf-4211-9ffa-bd1b00a7dcc7" providerId="ADAL" clId="{EDEE4E43-8519-40C0-8B96-5EFE3BCFAD63}" dt="2021-09-21T13:45:30.675" v="10" actId="20577"/>
          <ac:graphicFrameMkLst>
            <pc:docMk/>
            <pc:sldMk cId="0" sldId="266"/>
            <ac:graphicFrameMk id="3" creationId="{BFB22E92-3946-4558-BD3E-09DC05A43C1D}"/>
          </ac:graphicFrameMkLst>
        </pc:graphicFrameChg>
        <pc:picChg chg="del">
          <ac:chgData name="Melanie Moore" userId="5a7f3f7f-d4bf-4211-9ffa-bd1b00a7dcc7" providerId="ADAL" clId="{EDEE4E43-8519-40C0-8B96-5EFE3BCFAD63}" dt="2021-09-21T13:43:47.370" v="0" actId="478"/>
          <ac:picMkLst>
            <pc:docMk/>
            <pc:sldMk cId="0" sldId="266"/>
            <ac:picMk id="2" creationId="{3D9A83AC-6869-4C62-9AF6-A709DCDE312E}"/>
          </ac:picMkLst>
        </pc:picChg>
      </pc:sldChg>
      <pc:sldChg chg="addSp delSp modSp mod">
        <pc:chgData name="Melanie Moore" userId="5a7f3f7f-d4bf-4211-9ffa-bd1b00a7dcc7" providerId="ADAL" clId="{EDEE4E43-8519-40C0-8B96-5EFE3BCFAD63}" dt="2021-09-21T13:50:29.510" v="69" actId="14100"/>
        <pc:sldMkLst>
          <pc:docMk/>
          <pc:sldMk cId="0" sldId="267"/>
        </pc:sldMkLst>
        <pc:graphicFrameChg chg="add mod modGraphic">
          <ac:chgData name="Melanie Moore" userId="5a7f3f7f-d4bf-4211-9ffa-bd1b00a7dcc7" providerId="ADAL" clId="{EDEE4E43-8519-40C0-8B96-5EFE3BCFAD63}" dt="2021-09-21T13:50:29.510" v="69" actId="14100"/>
          <ac:graphicFrameMkLst>
            <pc:docMk/>
            <pc:sldMk cId="0" sldId="267"/>
            <ac:graphicFrameMk id="3" creationId="{28A76980-6E46-4EA5-8FCD-989FA199A068}"/>
          </ac:graphicFrameMkLst>
        </pc:graphicFrameChg>
        <pc:picChg chg="del">
          <ac:chgData name="Melanie Moore" userId="5a7f3f7f-d4bf-4211-9ffa-bd1b00a7dcc7" providerId="ADAL" clId="{EDEE4E43-8519-40C0-8B96-5EFE3BCFAD63}" dt="2021-09-21T13:48:00.964" v="29" actId="478"/>
          <ac:picMkLst>
            <pc:docMk/>
            <pc:sldMk cId="0" sldId="267"/>
            <ac:picMk id="2" creationId="{A5E2EC15-1C53-4CC7-B80D-B69487658D1D}"/>
          </ac:picMkLst>
        </pc:picChg>
      </pc:sldChg>
      <pc:sldChg chg="del">
        <pc:chgData name="Melanie Moore" userId="5a7f3f7f-d4bf-4211-9ffa-bd1b00a7dcc7" providerId="ADAL" clId="{EDEE4E43-8519-40C0-8B96-5EFE3BCFAD63}" dt="2021-09-21T13:51:32.296" v="70" actId="2696"/>
        <pc:sldMkLst>
          <pc:docMk/>
          <pc:sldMk cId="0" sldId="275"/>
        </pc:sldMkLst>
      </pc:sldChg>
      <pc:sldChg chg="del">
        <pc:chgData name="Melanie Moore" userId="5a7f3f7f-d4bf-4211-9ffa-bd1b00a7dcc7" providerId="ADAL" clId="{EDEE4E43-8519-40C0-8B96-5EFE3BCFAD63}" dt="2021-09-21T13:51:35.167" v="71" actId="47"/>
        <pc:sldMkLst>
          <pc:docMk/>
          <pc:sldMk cId="0" sldId="276"/>
        </pc:sldMkLst>
      </pc:sldChg>
      <pc:sldChg chg="addSp delSp modSp mod">
        <pc:chgData name="Melanie Moore" userId="5a7f3f7f-d4bf-4211-9ffa-bd1b00a7dcc7" providerId="ADAL" clId="{EDEE4E43-8519-40C0-8B96-5EFE3BCFAD63}" dt="2021-09-21T13:45:35.303" v="12" actId="20577"/>
        <pc:sldMkLst>
          <pc:docMk/>
          <pc:sldMk cId="1161368738" sldId="279"/>
        </pc:sldMkLst>
        <pc:graphicFrameChg chg="add mod modGraphic">
          <ac:chgData name="Melanie Moore" userId="5a7f3f7f-d4bf-4211-9ffa-bd1b00a7dcc7" providerId="ADAL" clId="{EDEE4E43-8519-40C0-8B96-5EFE3BCFAD63}" dt="2021-09-21T13:45:35.303" v="12" actId="20577"/>
          <ac:graphicFrameMkLst>
            <pc:docMk/>
            <pc:sldMk cId="1161368738" sldId="279"/>
            <ac:graphicFrameMk id="2" creationId="{04FC05D9-4F59-4EEF-B044-99D8BAC72C31}"/>
          </ac:graphicFrameMkLst>
        </pc:graphicFrameChg>
        <pc:picChg chg="del">
          <ac:chgData name="Melanie Moore" userId="5a7f3f7f-d4bf-4211-9ffa-bd1b00a7dcc7" providerId="ADAL" clId="{EDEE4E43-8519-40C0-8B96-5EFE3BCFAD63}" dt="2021-09-21T13:44:53.803" v="6" actId="478"/>
          <ac:picMkLst>
            <pc:docMk/>
            <pc:sldMk cId="1161368738" sldId="279"/>
            <ac:picMk id="19" creationId="{87E262C6-A42A-4846-A29A-E71C6B2F74EE}"/>
          </ac:picMkLst>
        </pc:picChg>
      </pc:sldChg>
      <pc:sldChg chg="addSp delSp modSp mod">
        <pc:chgData name="Melanie Moore" userId="5a7f3f7f-d4bf-4211-9ffa-bd1b00a7dcc7" providerId="ADAL" clId="{EDEE4E43-8519-40C0-8B96-5EFE3BCFAD63}" dt="2021-09-21T13:47:50.607" v="28" actId="20577"/>
        <pc:sldMkLst>
          <pc:docMk/>
          <pc:sldMk cId="1140578896" sldId="287"/>
        </pc:sldMkLst>
        <pc:graphicFrameChg chg="add mod modGraphic">
          <ac:chgData name="Melanie Moore" userId="5a7f3f7f-d4bf-4211-9ffa-bd1b00a7dcc7" providerId="ADAL" clId="{EDEE4E43-8519-40C0-8B96-5EFE3BCFAD63}" dt="2021-09-21T13:47:50.607" v="28" actId="20577"/>
          <ac:graphicFrameMkLst>
            <pc:docMk/>
            <pc:sldMk cId="1140578896" sldId="287"/>
            <ac:graphicFrameMk id="3" creationId="{7FC7E864-D425-4B11-92B6-0C12308BDE8D}"/>
          </ac:graphicFrameMkLst>
        </pc:graphicFrameChg>
        <pc:picChg chg="del">
          <ac:chgData name="Melanie Moore" userId="5a7f3f7f-d4bf-4211-9ffa-bd1b00a7dcc7" providerId="ADAL" clId="{EDEE4E43-8519-40C0-8B96-5EFE3BCFAD63}" dt="2021-09-21T13:45:39.731" v="13" actId="478"/>
          <ac:picMkLst>
            <pc:docMk/>
            <pc:sldMk cId="1140578896" sldId="287"/>
            <ac:picMk id="2" creationId="{AE972F70-B346-4658-98AC-C18B347EEF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47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76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204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80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50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130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06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91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77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7" name="Google Shape;2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42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965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141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918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286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66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32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78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643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503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40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47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49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522844" y="1195275"/>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GB" sz="8900" b="1" i="1" dirty="0">
                <a:latin typeface="Calibri"/>
                <a:ea typeface="Calibri"/>
                <a:cs typeface="Calibri"/>
                <a:sym typeface="Calibri"/>
              </a:rPr>
              <a:t>Physical Education</a:t>
            </a:r>
            <a:br>
              <a:rPr lang="en-GB" sz="12000" b="1" dirty="0">
                <a:latin typeface="Calibri"/>
                <a:ea typeface="Calibri"/>
                <a:cs typeface="Calibri"/>
                <a:sym typeface="Calibri"/>
              </a:rPr>
            </a:br>
            <a:r>
              <a:rPr lang="en-GB" sz="6600" b="1" dirty="0">
                <a:latin typeface="Calibri"/>
                <a:ea typeface="Calibri"/>
                <a:cs typeface="Calibri"/>
                <a:sym typeface="Calibri"/>
              </a:rPr>
              <a:t>Intent</a:t>
            </a:r>
            <a:endParaRPr sz="6600" b="1" dirty="0">
              <a:latin typeface="Calibri"/>
              <a:ea typeface="Calibri"/>
              <a:cs typeface="Calibri"/>
              <a:sym typeface="Calibri"/>
            </a:endParaRPr>
          </a:p>
        </p:txBody>
      </p:sp>
      <p:sp>
        <p:nvSpPr>
          <p:cNvPr id="85" name="Google Shape;85;p13"/>
          <p:cNvSpPr txBox="1">
            <a:spLocks noGrp="1"/>
          </p:cNvSpPr>
          <p:nvPr>
            <p:ph type="subTitle" idx="1"/>
          </p:nvPr>
        </p:nvSpPr>
        <p:spPr>
          <a:xfrm>
            <a:off x="2277048" y="3771337"/>
            <a:ext cx="9556188" cy="2432139"/>
          </a:xfrm>
          <a:prstGeom prst="rect">
            <a:avLst/>
          </a:prstGeom>
          <a:noFill/>
          <a:ln>
            <a:noFill/>
          </a:ln>
        </p:spPr>
        <p:txBody>
          <a:bodyPr spcFirstLastPara="1" wrap="square" lIns="91425" tIns="45700" rIns="91425" bIns="45700" anchor="t" anchorCtr="0">
            <a:normAutofit fontScale="62500" lnSpcReduction="20000"/>
          </a:bodyPr>
          <a:lstStyle/>
          <a:p>
            <a:pPr marL="0" indent="0">
              <a:spcBef>
                <a:spcPts val="0"/>
              </a:spcBef>
              <a:buSzPts val="2800"/>
            </a:pPr>
            <a:r>
              <a:rPr lang="en-GB" sz="2800" dirty="0">
                <a:latin typeface="+mn-lt"/>
              </a:rPr>
              <a:t>At Ditton Lodge our vision statement is that 'Together we succeed as lifelong learners'. This is carried throughout every area of the curriculum including PE.</a:t>
            </a:r>
          </a:p>
          <a:p>
            <a:pPr marL="0" indent="0">
              <a:spcBef>
                <a:spcPts val="0"/>
              </a:spcBef>
              <a:buSzPts val="2800"/>
            </a:pPr>
            <a:endParaRPr lang="en-GB" sz="2800" dirty="0">
              <a:latin typeface="+mn-lt"/>
            </a:endParaRPr>
          </a:p>
          <a:p>
            <a:pPr marL="0" indent="0">
              <a:spcBef>
                <a:spcPts val="0"/>
              </a:spcBef>
              <a:buSzPts val="2800"/>
            </a:pPr>
            <a:r>
              <a:rPr lang="en-GB" sz="2800" dirty="0">
                <a:latin typeface="+mn-lt"/>
              </a:rPr>
              <a:t>Our values are that children LEARN (Listen, Enjoy &amp; take risks, Aim high &amp; achieve, Respect and Never give up) these values will be demonstrated by students within each lesson. </a:t>
            </a:r>
          </a:p>
          <a:p>
            <a:pPr marL="0" indent="0">
              <a:spcBef>
                <a:spcPts val="0"/>
              </a:spcBef>
              <a:buSzPts val="2800"/>
            </a:pPr>
            <a:endParaRPr lang="en-GB" sz="2800" dirty="0">
              <a:latin typeface="+mn-lt"/>
            </a:endParaRPr>
          </a:p>
          <a:p>
            <a:pPr marL="0" indent="0">
              <a:spcBef>
                <a:spcPts val="0"/>
              </a:spcBef>
              <a:buSzPts val="2800"/>
            </a:pPr>
            <a:r>
              <a:rPr lang="en-GB" sz="2800" dirty="0">
                <a:latin typeface="+mn-lt"/>
              </a:rPr>
              <a:t>Students will gain an understanding of different religions and practises of worship and life around the world.  Students will use and develop their reasoning and discussion skills and learn to respond to others’ ideas and points of view appropriately. </a:t>
            </a:r>
            <a:endParaRPr lang="en-GB" sz="2800" dirty="0">
              <a:latin typeface="Arial"/>
            </a:endParaRPr>
          </a:p>
        </p:txBody>
      </p:sp>
      <p:sp>
        <p:nvSpPr>
          <p:cNvPr id="86" name="Google Shape;86;p13"/>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txBox="1"/>
          <p:nvPr/>
        </p:nvSpPr>
        <p:spPr>
          <a:xfrm rot="-5400000">
            <a:off x="-545625" y="209994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0A3BE82-E2BC-4171-8B2E-3618500EF408}"/>
              </a:ext>
            </a:extLst>
          </p:cNvPr>
          <p:cNvPicPr>
            <a:picLocks noChangeAspect="1"/>
          </p:cNvPicPr>
          <p:nvPr/>
        </p:nvPicPr>
        <p:blipFill>
          <a:blip r:embed="rId3"/>
          <a:stretch>
            <a:fillRect/>
          </a:stretch>
        </p:blipFill>
        <p:spPr>
          <a:xfrm>
            <a:off x="9949823" y="206563"/>
            <a:ext cx="1717021" cy="1238124"/>
          </a:xfrm>
          <a:prstGeom prst="rect">
            <a:avLst/>
          </a:prstGeom>
        </p:spPr>
      </p:pic>
      <p:pic>
        <p:nvPicPr>
          <p:cNvPr id="3" name="Picture 2">
            <a:extLst>
              <a:ext uri="{FF2B5EF4-FFF2-40B4-BE49-F238E27FC236}">
                <a16:creationId xmlns:a16="http://schemas.microsoft.com/office/drawing/2014/main" id="{5A04E43A-EDB3-4231-86C4-3AA56138BC9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Progress</a:t>
            </a:r>
            <a:endParaRPr sz="4000" dirty="0">
              <a:latin typeface="Calibri"/>
              <a:ea typeface="Calibri"/>
              <a:cs typeface="Calibri"/>
              <a:sym typeface="Calibri"/>
            </a:endParaRPr>
          </a:p>
        </p:txBody>
      </p:sp>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3" name="Rectangle 2">
            <a:extLst>
              <a:ext uri="{FF2B5EF4-FFF2-40B4-BE49-F238E27FC236}">
                <a16:creationId xmlns:a16="http://schemas.microsoft.com/office/drawing/2014/main" id="{0DE25F53-82E5-424C-8C9E-1CC6E2AB5352}"/>
              </a:ext>
            </a:extLst>
          </p:cNvPr>
          <p:cNvSpPr/>
          <p:nvPr/>
        </p:nvSpPr>
        <p:spPr>
          <a:xfrm>
            <a:off x="2473758" y="962781"/>
            <a:ext cx="9462868" cy="5632311"/>
          </a:xfrm>
          <a:prstGeom prst="rect">
            <a:avLst/>
          </a:prstGeom>
        </p:spPr>
        <p:txBody>
          <a:bodyPr wrap="square">
            <a:spAutoFit/>
          </a:bodyPr>
          <a:lstStyle/>
          <a:p>
            <a:r>
              <a:rPr lang="en-GB" sz="1800" dirty="0"/>
              <a:t>Key stage 2 Pupils should continue to apply and develop a broader range of skills, learning how to use them in different ways and to link them to make actions and sequences of movement. They should enjoy communicating, collaborating and competing with each other. They should develop an understanding of how to improve in different physical activities and sports and learn how to evaluate and recognise their own success. </a:t>
            </a:r>
          </a:p>
          <a:p>
            <a:endParaRPr lang="en-GB" sz="1800" dirty="0"/>
          </a:p>
          <a:p>
            <a:r>
              <a:rPr lang="en-GB" sz="1800" dirty="0"/>
              <a:t>Pupils should be taught to: </a:t>
            </a:r>
          </a:p>
          <a:p>
            <a:pPr marL="285750" indent="-285750">
              <a:buFont typeface="Arial" panose="020B0604020202020204" pitchFamily="34" charset="0"/>
              <a:buChar char="•"/>
            </a:pPr>
            <a:r>
              <a:rPr lang="en-GB" sz="1800" dirty="0"/>
              <a:t>use running, jumping, throwing and catching in isolation and in combination </a:t>
            </a:r>
          </a:p>
          <a:p>
            <a:pPr marL="285750" indent="-285750">
              <a:buFont typeface="Arial" panose="020B0604020202020204" pitchFamily="34" charset="0"/>
              <a:buChar char="•"/>
            </a:pPr>
            <a:r>
              <a:rPr lang="en-GB" sz="1800" dirty="0"/>
              <a:t>play competitive games, modified where appropriate [for example, badminton, basketball, cricket, football, hockey, netball, rounders and tennis], and apply basic principles suitable for attacking and defending </a:t>
            </a:r>
          </a:p>
          <a:p>
            <a:pPr marL="285750" indent="-285750">
              <a:buFont typeface="Arial" panose="020B0604020202020204" pitchFamily="34" charset="0"/>
              <a:buChar char="•"/>
            </a:pPr>
            <a:r>
              <a:rPr lang="en-GB" sz="1800" dirty="0"/>
              <a:t>develop flexibility, strength, technique, control and balance (for example, through athletics and gymnastic) perform dances using a range of movement patterns </a:t>
            </a:r>
          </a:p>
          <a:p>
            <a:pPr marL="285750" indent="-285750">
              <a:buFont typeface="Arial" panose="020B0604020202020204" pitchFamily="34" charset="0"/>
              <a:buChar char="•"/>
            </a:pPr>
            <a:r>
              <a:rPr lang="en-GB" sz="1800" dirty="0"/>
              <a:t>take part in outdoor and adventurous activity challenges both individually and within a team </a:t>
            </a:r>
          </a:p>
          <a:p>
            <a:pPr marL="285750" indent="-285750">
              <a:buFont typeface="Arial" panose="020B0604020202020204" pitchFamily="34" charset="0"/>
              <a:buChar char="•"/>
            </a:pPr>
            <a:r>
              <a:rPr lang="en-GB" sz="1800" dirty="0"/>
              <a:t>compare their performances with previous ones and demonstrate improvement to achieve their personal best. </a:t>
            </a:r>
          </a:p>
          <a:p>
            <a:pPr marL="285750" indent="-285750">
              <a:buFont typeface="Arial" panose="020B0604020202020204" pitchFamily="34" charset="0"/>
              <a:buChar char="•"/>
            </a:pPr>
            <a:r>
              <a:rPr lang="en-GB" sz="1800" dirty="0"/>
              <a:t>swim competently, confidently and proficiently over a distance of at least 25 metres. </a:t>
            </a:r>
          </a:p>
          <a:p>
            <a:pPr marL="285750" indent="-285750">
              <a:buFont typeface="Arial" panose="020B0604020202020204" pitchFamily="34" charset="0"/>
              <a:buChar char="•"/>
            </a:pPr>
            <a:r>
              <a:rPr lang="en-GB" sz="1800" dirty="0"/>
              <a:t>use a range of strokes effectively (for example, front crawl, backstroke and breaststroke)</a:t>
            </a:r>
          </a:p>
          <a:p>
            <a:pPr marL="285750" indent="-285750">
              <a:buFont typeface="Arial" panose="020B0604020202020204" pitchFamily="34" charset="0"/>
              <a:buChar char="•"/>
            </a:pPr>
            <a:r>
              <a:rPr lang="en-GB" sz="1800" dirty="0"/>
              <a:t> perform safe self-rescue in different water-based situations.</a:t>
            </a:r>
          </a:p>
        </p:txBody>
      </p:sp>
    </p:spTree>
    <p:extLst>
      <p:ext uri="{BB962C8B-B14F-4D97-AF65-F5344CB8AC3E}">
        <p14:creationId xmlns:p14="http://schemas.microsoft.com/office/powerpoint/2010/main" val="75828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Implementation</a:t>
            </a:r>
            <a:endParaRPr sz="4000" dirty="0">
              <a:latin typeface="Calibri"/>
              <a:ea typeface="Calibri"/>
              <a:cs typeface="Calibri"/>
              <a:sym typeface="Calibri"/>
            </a:endParaRPr>
          </a:p>
        </p:txBody>
      </p:sp>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4" name="Rectangle 3">
            <a:extLst>
              <a:ext uri="{FF2B5EF4-FFF2-40B4-BE49-F238E27FC236}">
                <a16:creationId xmlns:a16="http://schemas.microsoft.com/office/drawing/2014/main" id="{EB78A128-7535-4BEE-B61C-A5B81C6BC28A}"/>
              </a:ext>
            </a:extLst>
          </p:cNvPr>
          <p:cNvSpPr/>
          <p:nvPr/>
        </p:nvSpPr>
        <p:spPr>
          <a:xfrm>
            <a:off x="2473759" y="967557"/>
            <a:ext cx="9260974" cy="5117363"/>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Children participate in high-quality PE lessons timetabled for 2 hours a week covering two different sports/skills per term.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Teachers use, and adapt, Cambridgeshire Scheme of Work and other P.E specific resources such as LTA school youth tennis scheme for planning lesson content and to ensure lessons across years show progression and all aspects of the National Curriculum are met.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Classes follow the PE long term plan overview to ensure pupils participate in a variety of sports and games with progression through the year groups.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Early Years children are taught physical development in the early year framework</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Key Stage 1 children are taught a range of fundamental skills to develop agility, balance, and coordination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 Key Stage 2 plays modified competitive games and apply and develop a broader range of skills as well as learn how to evaluate and recognise their own success.</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Key Stage 2 Residential Trips provide extra outdoor and adventurous activities and team building skills for their well-being and enhance social and independent skills.</a:t>
            </a:r>
          </a:p>
          <a:p>
            <a:pPr marL="342900" lvl="0" indent="-342900">
              <a:lnSpc>
                <a:spcPct val="107000"/>
              </a:lnSpc>
              <a:spcAft>
                <a:spcPts val="800"/>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Children attend swimming lessons in year groups at the local swimming pool to meet the aim of the national curriculum guidelines of every pupil who can swim at least 25m by the time they leave year 6.</a:t>
            </a:r>
          </a:p>
        </p:txBody>
      </p:sp>
    </p:spTree>
    <p:extLst>
      <p:ext uri="{BB962C8B-B14F-4D97-AF65-F5344CB8AC3E}">
        <p14:creationId xmlns:p14="http://schemas.microsoft.com/office/powerpoint/2010/main" val="125255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Implementation</a:t>
            </a:r>
            <a:endParaRPr sz="4000" dirty="0">
              <a:latin typeface="Calibri"/>
              <a:ea typeface="Calibri"/>
              <a:cs typeface="Calibri"/>
              <a:sym typeface="Calibri"/>
            </a:endParaRPr>
          </a:p>
        </p:txBody>
      </p:sp>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3" name="Rectangle 2">
            <a:extLst>
              <a:ext uri="{FF2B5EF4-FFF2-40B4-BE49-F238E27FC236}">
                <a16:creationId xmlns:a16="http://schemas.microsoft.com/office/drawing/2014/main" id="{7886D968-BF01-4073-82A2-C7A7954E2A3D}"/>
              </a:ext>
            </a:extLst>
          </p:cNvPr>
          <p:cNvSpPr/>
          <p:nvPr/>
        </p:nvSpPr>
        <p:spPr>
          <a:xfrm>
            <a:off x="2335292" y="1314863"/>
            <a:ext cx="9144000" cy="4228273"/>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We invite pupils to attend and to participate in extracurricular activities that are inclusive, enjoyable and increase children’s physical activity. Sports clubs are offered to EYFS, KS1 and KS2 pupils. External sports coaches provide extracurricular activities such as football, dance, netball, balance ability and bike ability programmes. We also run clubs that are free of charge run by our own staff to make sure every child can take part in clubs out of school hours. Clubs are also set up aimed at a targeted group of children through the year, this may be targeted group with low self-belief/self-esteem   or children that have been identified as working below expectation or needing to increase physical activity and exercise as part of a balanced and healthy lifestyle.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Forest Schools led by our Forest School Teacher enables children in EYFS to engage in a wide range of outdoor physical activities weekly. It also provides a safe and sensory area for our SEND children to spend some time in during the day.</a:t>
            </a:r>
          </a:p>
          <a:p>
            <a:pPr marL="342900" lvl="0" indent="-342900">
              <a:lnSpc>
                <a:spcPct val="107000"/>
              </a:lnSpc>
              <a:spcAft>
                <a:spcPts val="800"/>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Annual whole-school Sports day and key stage 2 multi skills festival highlight the skills the children have acquired during the year</a:t>
            </a:r>
          </a:p>
        </p:txBody>
      </p:sp>
    </p:spTree>
    <p:extLst>
      <p:ext uri="{BB962C8B-B14F-4D97-AF65-F5344CB8AC3E}">
        <p14:creationId xmlns:p14="http://schemas.microsoft.com/office/powerpoint/2010/main" val="373831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Implementation</a:t>
            </a:r>
            <a:endParaRPr sz="4000" dirty="0">
              <a:latin typeface="Calibri"/>
              <a:ea typeface="Calibri"/>
              <a:cs typeface="Calibri"/>
              <a:sym typeface="Calibri"/>
            </a:endParaRPr>
          </a:p>
        </p:txBody>
      </p:sp>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3" name="Rectangle 2">
            <a:extLst>
              <a:ext uri="{FF2B5EF4-FFF2-40B4-BE49-F238E27FC236}">
                <a16:creationId xmlns:a16="http://schemas.microsoft.com/office/drawing/2014/main" id="{D4CE6410-EEFA-477B-A68D-240B7ABAD401}"/>
              </a:ext>
            </a:extLst>
          </p:cNvPr>
          <p:cNvSpPr/>
          <p:nvPr/>
        </p:nvSpPr>
        <p:spPr>
          <a:xfrm>
            <a:off x="2420072" y="1268356"/>
            <a:ext cx="9373772" cy="5117363"/>
          </a:xfrm>
          <a:prstGeom prst="rect">
            <a:avLst/>
          </a:prstGeom>
        </p:spPr>
        <p:txBody>
          <a:bodyPr wrap="square">
            <a:spAutoFit/>
          </a:bodyPr>
          <a:lstStyle/>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Competitions between house teams and year groups and inter school competitions through Forest Heath Suffolk Schools Partnership</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Sports Board provides links to community clubs and events and celebrates school performances through photos and match reports. School sports ambassadors regularly update the display</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All children participate in the daily mile for at least 15 minutes every day.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Sport Premium money used to provide additional equipment for break time/lunch time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Pupil play leaders run lunchtime games for other children. Sports ambassadors from year 6 promote activity and clubs and provide pupil voice at meetings with staff.</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Annual entry into Schools Games Mark – achieving Platinum award for 2 years running and ‘school of the year 2019’awarded by living sport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ICT is used for video analysis and peer assessment.</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Use of I-Abacus as a tool to support assessment and pupil development </a:t>
            </a:r>
          </a:p>
          <a:p>
            <a:pPr marL="342900" lvl="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Pupils make use of STEP (Space, Task, Equipment, People) to differentiate activities.</a:t>
            </a:r>
          </a:p>
          <a:p>
            <a:pPr marL="342900" lvl="0" indent="-342900">
              <a:lnSpc>
                <a:spcPct val="107000"/>
              </a:lnSpc>
              <a:spcAft>
                <a:spcPts val="800"/>
              </a:spcAft>
              <a:buFont typeface="Symbol" panose="05050102010706020507" pitchFamily="18" charset="2"/>
              <a:buChar char=""/>
            </a:pPr>
            <a:r>
              <a:rPr lang="en-GB" sz="1800" dirty="0">
                <a:latin typeface="Calibri" panose="020F0502020204030204" pitchFamily="34" charset="0"/>
                <a:ea typeface="Calibri" panose="020F0502020204030204" pitchFamily="34" charset="0"/>
                <a:cs typeface="Times New Roman" panose="02020603050405020304" pitchFamily="18" charset="0"/>
              </a:rPr>
              <a:t>Teachers use target questioning to assess pupils understanding and give live feedback during the lessons. Teacher use sport specific terminology and set high expectations, learning objectives and success criteria for pupils to refer to during the lesson.</a:t>
            </a:r>
          </a:p>
        </p:txBody>
      </p:sp>
    </p:spTree>
    <p:extLst>
      <p:ext uri="{BB962C8B-B14F-4D97-AF65-F5344CB8AC3E}">
        <p14:creationId xmlns:p14="http://schemas.microsoft.com/office/powerpoint/2010/main" val="189450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4" name="Rectangle 3">
            <a:extLst>
              <a:ext uri="{FF2B5EF4-FFF2-40B4-BE49-F238E27FC236}">
                <a16:creationId xmlns:a16="http://schemas.microsoft.com/office/drawing/2014/main" id="{FA5C453B-ABEE-4474-997A-4FC80E26D86F}"/>
              </a:ext>
            </a:extLst>
          </p:cNvPr>
          <p:cNvSpPr/>
          <p:nvPr/>
        </p:nvSpPr>
        <p:spPr>
          <a:xfrm>
            <a:off x="4610192" y="366471"/>
            <a:ext cx="4426212" cy="707886"/>
          </a:xfrm>
          <a:prstGeom prst="rect">
            <a:avLst/>
          </a:prstGeom>
        </p:spPr>
        <p:txBody>
          <a:bodyPr wrap="none">
            <a:spAutoFit/>
          </a:bodyPr>
          <a:lstStyle/>
          <a:p>
            <a:r>
              <a:rPr lang="en-GB" sz="4000" b="1" dirty="0"/>
              <a:t>Learning in EYFS</a:t>
            </a:r>
          </a:p>
        </p:txBody>
      </p:sp>
      <p:sp>
        <p:nvSpPr>
          <p:cNvPr id="7" name="Rectangle 6">
            <a:extLst>
              <a:ext uri="{FF2B5EF4-FFF2-40B4-BE49-F238E27FC236}">
                <a16:creationId xmlns:a16="http://schemas.microsoft.com/office/drawing/2014/main" id="{7A1B4221-2A1B-4A49-B92F-D5704DCB84A6}"/>
              </a:ext>
            </a:extLst>
          </p:cNvPr>
          <p:cNvSpPr/>
          <p:nvPr/>
        </p:nvSpPr>
        <p:spPr>
          <a:xfrm>
            <a:off x="2523273" y="1737305"/>
            <a:ext cx="8600049" cy="1569660"/>
          </a:xfrm>
          <a:prstGeom prst="rect">
            <a:avLst/>
          </a:prstGeom>
        </p:spPr>
        <p:txBody>
          <a:bodyPr wrap="square">
            <a:spAutoFit/>
          </a:bodyPr>
          <a:lstStyle/>
          <a:p>
            <a:r>
              <a:rPr lang="en-GB" sz="2400" dirty="0"/>
              <a:t>The most relevant early years outcomes for PE are taken from the following areas of learning:</a:t>
            </a:r>
          </a:p>
          <a:p>
            <a:r>
              <a:rPr lang="en-GB" sz="2400" dirty="0"/>
              <a:t> • Physical Development</a:t>
            </a:r>
          </a:p>
          <a:p>
            <a:r>
              <a:rPr lang="en-GB" sz="2400" dirty="0"/>
              <a:t> • Expressive Arts and Design</a:t>
            </a:r>
          </a:p>
        </p:txBody>
      </p:sp>
    </p:spTree>
    <p:extLst>
      <p:ext uri="{BB962C8B-B14F-4D97-AF65-F5344CB8AC3E}">
        <p14:creationId xmlns:p14="http://schemas.microsoft.com/office/powerpoint/2010/main" val="344834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Learning in EYFS</a:t>
            </a:r>
            <a:endParaRPr sz="4000" dirty="0">
              <a:latin typeface="Calibri"/>
              <a:ea typeface="Calibri"/>
              <a:cs typeface="Calibri"/>
              <a:sym typeface="Calibri"/>
            </a:endParaRPr>
          </a:p>
        </p:txBody>
      </p:sp>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3" name="Picture 2">
            <a:extLst>
              <a:ext uri="{FF2B5EF4-FFF2-40B4-BE49-F238E27FC236}">
                <a16:creationId xmlns:a16="http://schemas.microsoft.com/office/drawing/2014/main" id="{F42B32F5-59A8-4FA2-AFE4-420F32560519}"/>
              </a:ext>
            </a:extLst>
          </p:cNvPr>
          <p:cNvPicPr>
            <a:picLocks noChangeAspect="1"/>
          </p:cNvPicPr>
          <p:nvPr/>
        </p:nvPicPr>
        <p:blipFill>
          <a:blip r:embed="rId5"/>
          <a:stretch>
            <a:fillRect/>
          </a:stretch>
        </p:blipFill>
        <p:spPr>
          <a:xfrm>
            <a:off x="2575081" y="663507"/>
            <a:ext cx="8254512" cy="6088273"/>
          </a:xfrm>
          <a:prstGeom prst="rect">
            <a:avLst/>
          </a:prstGeom>
        </p:spPr>
      </p:pic>
    </p:spTree>
    <p:extLst>
      <p:ext uri="{BB962C8B-B14F-4D97-AF65-F5344CB8AC3E}">
        <p14:creationId xmlns:p14="http://schemas.microsoft.com/office/powerpoint/2010/main" val="12016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772215" y="124570"/>
            <a:ext cx="1164411" cy="838211"/>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10" name="Google Shape;171;p21">
            <a:extLst>
              <a:ext uri="{FF2B5EF4-FFF2-40B4-BE49-F238E27FC236}">
                <a16:creationId xmlns:a16="http://schemas.microsoft.com/office/drawing/2014/main" id="{24C1B241-0783-49C7-9A5B-EAE954FE805A}"/>
              </a:ext>
            </a:extLst>
          </p:cNvPr>
          <p:cNvSpPr txBox="1">
            <a:spLocks/>
          </p:cNvSpPr>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000"/>
            </a:pPr>
            <a:r>
              <a:rPr lang="en-GB" sz="4000" b="1"/>
              <a:t>Learning in EYFS</a:t>
            </a:r>
            <a:endParaRPr lang="en-GB" sz="4000" dirty="0"/>
          </a:p>
        </p:txBody>
      </p:sp>
      <p:pic>
        <p:nvPicPr>
          <p:cNvPr id="5" name="Picture 4">
            <a:extLst>
              <a:ext uri="{FF2B5EF4-FFF2-40B4-BE49-F238E27FC236}">
                <a16:creationId xmlns:a16="http://schemas.microsoft.com/office/drawing/2014/main" id="{77618AAA-20CF-4825-9295-AEF3B838F8CE}"/>
              </a:ext>
            </a:extLst>
          </p:cNvPr>
          <p:cNvPicPr>
            <a:picLocks noChangeAspect="1"/>
          </p:cNvPicPr>
          <p:nvPr/>
        </p:nvPicPr>
        <p:blipFill>
          <a:blip r:embed="rId5"/>
          <a:stretch>
            <a:fillRect/>
          </a:stretch>
        </p:blipFill>
        <p:spPr>
          <a:xfrm>
            <a:off x="2616526" y="698651"/>
            <a:ext cx="8119503" cy="6053129"/>
          </a:xfrm>
          <a:prstGeom prst="rect">
            <a:avLst/>
          </a:prstGeom>
        </p:spPr>
      </p:pic>
    </p:spTree>
    <p:extLst>
      <p:ext uri="{BB962C8B-B14F-4D97-AF65-F5344CB8AC3E}">
        <p14:creationId xmlns:p14="http://schemas.microsoft.com/office/powerpoint/2010/main" val="27069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ctrTitle"/>
          </p:nvPr>
        </p:nvSpPr>
        <p:spPr>
          <a:xfrm>
            <a:off x="1363348" y="-1175643"/>
            <a:ext cx="8072200" cy="184099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Units of work: EYFS</a:t>
            </a:r>
            <a:endParaRPr sz="4000" dirty="0">
              <a:latin typeface="Calibri"/>
              <a:ea typeface="Calibri"/>
              <a:cs typeface="Calibri"/>
              <a:sym typeface="Calibri"/>
            </a:endParaRPr>
          </a:p>
        </p:txBody>
      </p:sp>
      <p:sp>
        <p:nvSpPr>
          <p:cNvPr id="200" name="Google Shape;200;p23"/>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3"/>
          <p:cNvSpPr txBox="1"/>
          <p:nvPr/>
        </p:nvSpPr>
        <p:spPr>
          <a:xfrm rot="-5400000">
            <a:off x="-545625" y="1762320"/>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1EBE9853-E464-4EAB-9881-903290F09D13}"/>
              </a:ext>
            </a:extLst>
          </p:cNvPr>
          <p:cNvPicPr>
            <a:picLocks noChangeAspect="1"/>
          </p:cNvPicPr>
          <p:nvPr/>
        </p:nvPicPr>
        <p:blipFill>
          <a:blip r:embed="rId3"/>
          <a:stretch>
            <a:fillRect/>
          </a:stretch>
        </p:blipFill>
        <p:spPr>
          <a:xfrm>
            <a:off x="10114015" y="239133"/>
            <a:ext cx="1719221" cy="1237595"/>
          </a:xfrm>
          <a:prstGeom prst="rect">
            <a:avLst/>
          </a:prstGeom>
        </p:spPr>
      </p:pic>
      <p:pic>
        <p:nvPicPr>
          <p:cNvPr id="43" name="Picture 42">
            <a:extLst>
              <a:ext uri="{FF2B5EF4-FFF2-40B4-BE49-F238E27FC236}">
                <a16:creationId xmlns:a16="http://schemas.microsoft.com/office/drawing/2014/main" id="{9355EBCD-F31F-42FC-9E53-2C2509FCDE5D}"/>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graphicFrame>
        <p:nvGraphicFramePr>
          <p:cNvPr id="3" name="Table 2">
            <a:extLst>
              <a:ext uri="{FF2B5EF4-FFF2-40B4-BE49-F238E27FC236}">
                <a16:creationId xmlns:a16="http://schemas.microsoft.com/office/drawing/2014/main" id="{BFB22E92-3946-4558-BD3E-09DC05A43C1D}"/>
              </a:ext>
            </a:extLst>
          </p:cNvPr>
          <p:cNvGraphicFramePr>
            <a:graphicFrameLocks noGrp="1"/>
          </p:cNvGraphicFramePr>
          <p:nvPr>
            <p:extLst>
              <p:ext uri="{D42A27DB-BD31-4B8C-83A1-F6EECF244321}">
                <p14:modId xmlns:p14="http://schemas.microsoft.com/office/powerpoint/2010/main" val="208953514"/>
              </p:ext>
            </p:extLst>
          </p:nvPr>
        </p:nvGraphicFramePr>
        <p:xfrm>
          <a:off x="2413215" y="2221696"/>
          <a:ext cx="8750667" cy="1950720"/>
        </p:xfrm>
        <a:graphic>
          <a:graphicData uri="http://schemas.openxmlformats.org/drawingml/2006/table">
            <a:tbl>
              <a:tblPr firstRow="1" firstCol="1" bandRow="1"/>
              <a:tblGrid>
                <a:gridCol w="1249957">
                  <a:extLst>
                    <a:ext uri="{9D8B030D-6E8A-4147-A177-3AD203B41FA5}">
                      <a16:colId xmlns:a16="http://schemas.microsoft.com/office/drawing/2014/main" val="736245379"/>
                    </a:ext>
                  </a:extLst>
                </a:gridCol>
                <a:gridCol w="1249957">
                  <a:extLst>
                    <a:ext uri="{9D8B030D-6E8A-4147-A177-3AD203B41FA5}">
                      <a16:colId xmlns:a16="http://schemas.microsoft.com/office/drawing/2014/main" val="3179338644"/>
                    </a:ext>
                  </a:extLst>
                </a:gridCol>
                <a:gridCol w="1249957">
                  <a:extLst>
                    <a:ext uri="{9D8B030D-6E8A-4147-A177-3AD203B41FA5}">
                      <a16:colId xmlns:a16="http://schemas.microsoft.com/office/drawing/2014/main" val="650951297"/>
                    </a:ext>
                  </a:extLst>
                </a:gridCol>
                <a:gridCol w="1249957">
                  <a:extLst>
                    <a:ext uri="{9D8B030D-6E8A-4147-A177-3AD203B41FA5}">
                      <a16:colId xmlns:a16="http://schemas.microsoft.com/office/drawing/2014/main" val="1635470414"/>
                    </a:ext>
                  </a:extLst>
                </a:gridCol>
                <a:gridCol w="1249957">
                  <a:extLst>
                    <a:ext uri="{9D8B030D-6E8A-4147-A177-3AD203B41FA5}">
                      <a16:colId xmlns:a16="http://schemas.microsoft.com/office/drawing/2014/main" val="116394734"/>
                    </a:ext>
                  </a:extLst>
                </a:gridCol>
                <a:gridCol w="1250441">
                  <a:extLst>
                    <a:ext uri="{9D8B030D-6E8A-4147-A177-3AD203B41FA5}">
                      <a16:colId xmlns:a16="http://schemas.microsoft.com/office/drawing/2014/main" val="1174013164"/>
                    </a:ext>
                  </a:extLst>
                </a:gridCol>
                <a:gridCol w="1250441">
                  <a:extLst>
                    <a:ext uri="{9D8B030D-6E8A-4147-A177-3AD203B41FA5}">
                      <a16:colId xmlns:a16="http://schemas.microsoft.com/office/drawing/2014/main" val="1277355828"/>
                    </a:ext>
                  </a:extLst>
                </a:gridCol>
              </a:tblGrid>
              <a:tr h="172593">
                <a:tc>
                  <a:txBody>
                    <a:bodyPr/>
                    <a:lstStyle/>
                    <a:p>
                      <a:pPr algn="l">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Reception Curriculum Map for Physical Education</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99251970"/>
                  </a:ext>
                </a:extLst>
              </a:tr>
              <a:tr h="345186">
                <a:tc>
                  <a:txBody>
                    <a:bodyPr/>
                    <a:lstStyle/>
                    <a:p>
                      <a:pPr algn="l">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1 (1) Sept-Oct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6FF66"/>
                    </a:solidFill>
                  </a:tcPr>
                </a:tc>
                <a:tc>
                  <a:txBody>
                    <a:bodyPr/>
                    <a:lstStyle/>
                    <a:p>
                      <a:pPr algn="l">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1 (2)Nov-Dec</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6FF66"/>
                    </a:solidFill>
                  </a:tcPr>
                </a:tc>
                <a:tc>
                  <a:txBody>
                    <a:bodyPr/>
                    <a:lstStyle/>
                    <a:p>
                      <a:pPr algn="l">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2 (3)Jan-Feb</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66"/>
                    </a:solidFill>
                  </a:tcPr>
                </a:tc>
                <a:tc>
                  <a:txBody>
                    <a:bodyPr/>
                    <a:lstStyle/>
                    <a:p>
                      <a:pPr algn="l">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2 (4)Feb-April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66"/>
                    </a:solidFill>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3 (5) April-May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99FF"/>
                    </a:solidFill>
                  </a:tcPr>
                </a:tc>
                <a:tc>
                  <a:txBody>
                    <a:bodyPr/>
                    <a:lstStyle/>
                    <a:p>
                      <a:pPr algn="l">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3(6)June-July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9670688"/>
                  </a:ext>
                </a:extLst>
              </a:tr>
              <a:tr h="287655">
                <a:tc>
                  <a:txBody>
                    <a:bodyPr/>
                    <a:lstStyle/>
                    <a:p>
                      <a:pPr algn="l">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Time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7 Weeks(-2/3 Sept)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6/7 Weeks( -xmas  wk)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 week ( –18/2)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 Weeks (-8/4)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5 6 Weeks (-2/5)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6/7 Weeks(last week)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762953"/>
                  </a:ext>
                </a:extLst>
              </a:tr>
              <a:tr h="690372">
                <a:tc rowSpan="2">
                  <a:txBody>
                    <a:bodyPr/>
                    <a:lstStyle/>
                    <a:p>
                      <a:pPr algn="ctr">
                        <a:tabLst>
                          <a:tab pos="3245485" algn="l"/>
                        </a:tabLs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R</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Outdoor Games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GB" sz="1200">
                          <a:effectLst/>
                          <a:latin typeface="Comic Sans MS" panose="030F0702030302020204" pitchFamily="66" charset="0"/>
                          <a:ea typeface="Times New Roman" panose="02020603050405020304" pitchFamily="18" charset="0"/>
                          <a:cs typeface="Times New Roman" panose="02020603050405020304" pitchFamily="18" charset="0"/>
                        </a:rPr>
                        <a:t>Fundamentals of movement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GB" sz="1200">
                          <a:effectLst/>
                          <a:latin typeface="Comic Sans MS" panose="030F0702030302020204" pitchFamily="66" charset="0"/>
                          <a:ea typeface="Times New Roman" panose="02020603050405020304" pitchFamily="18" charset="0"/>
                          <a:cs typeface="Times New Roman" panose="02020603050405020304" pitchFamily="18" charset="0"/>
                        </a:rPr>
                        <a:t>Unit 1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Gymnastics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Fundamentals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Unit 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Field Games/Parachute play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b="1">
                          <a:effectLst/>
                          <a:latin typeface="Comic Sans MS" panose="030F0702030302020204" pitchFamily="66" charset="0"/>
                          <a:ea typeface="Times New Roman" panose="02020603050405020304" pitchFamily="18" charset="0"/>
                          <a:cs typeface="Times New Roman" panose="02020603050405020304" pitchFamily="18" charset="0"/>
                        </a:rPr>
                        <a:t>Field Games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407629"/>
                  </a:ext>
                </a:extLst>
              </a:tr>
              <a:tr h="345186">
                <a:tc vMerge="1">
                  <a:txBody>
                    <a:bodyPr/>
                    <a:lstStyle/>
                    <a:p>
                      <a:endParaRPr lang="en-GB"/>
                    </a:p>
                  </a:txBody>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Forest School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Yoga/Dance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Forest School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Yoga/Dance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Forest School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Yoga/Dance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Forest School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Yoga/Dance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Forest School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Yoga/Dance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tabLst>
                          <a:tab pos="3245485" algn="l"/>
                        </a:tabLst>
                      </a:pPr>
                      <a:r>
                        <a:rPr lang="en-GB" sz="1200" dirty="0">
                          <a:effectLst/>
                          <a:latin typeface="Comic Sans MS" panose="030F0702030302020204" pitchFamily="66" charset="0"/>
                          <a:ea typeface="Times New Roman" panose="02020603050405020304" pitchFamily="18" charset="0"/>
                          <a:cs typeface="Times New Roman" panose="02020603050405020304" pitchFamily="18" charset="0"/>
                        </a:rPr>
                        <a:t>Forest School</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3245485" algn="l"/>
                        </a:tabLst>
                      </a:pPr>
                      <a:r>
                        <a:rPr lang="en-GB" sz="1200" dirty="0">
                          <a:effectLst/>
                          <a:latin typeface="Comic Sans MS" panose="030F0702030302020204" pitchFamily="66" charset="0"/>
                          <a:ea typeface="Times New Roman" panose="02020603050405020304" pitchFamily="18" charset="0"/>
                          <a:cs typeface="Times New Roman" panose="02020603050405020304" pitchFamily="18" charset="0"/>
                        </a:rPr>
                        <a:t>Yoga/Dance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77897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ctrTitle"/>
          </p:nvPr>
        </p:nvSpPr>
        <p:spPr>
          <a:xfrm>
            <a:off x="2599801" y="-1118133"/>
            <a:ext cx="8390252" cy="1840992"/>
          </a:xfrm>
          <a:prstGeom prst="rect">
            <a:avLst/>
          </a:prstGeom>
          <a:noFill/>
          <a:ln>
            <a:noFill/>
          </a:ln>
        </p:spPr>
        <p:txBody>
          <a:bodyPr spcFirstLastPara="1" wrap="square" lIns="91425" tIns="45700" rIns="91425" bIns="45700" anchor="b" anchorCtr="0">
            <a:normAutofit/>
          </a:bodyPr>
          <a:lstStyle/>
          <a:p>
            <a:pPr>
              <a:buSzPts val="4000"/>
            </a:pPr>
            <a:r>
              <a:rPr lang="en-GB" sz="4000" b="1" dirty="0">
                <a:latin typeface="Calibri"/>
                <a:ea typeface="Calibri"/>
                <a:cs typeface="Calibri"/>
                <a:sym typeface="Calibri"/>
              </a:rPr>
              <a:t>Units of work:</a:t>
            </a:r>
            <a:r>
              <a:rPr lang="en-GB" sz="4000" b="1" dirty="0"/>
              <a:t> Key</a:t>
            </a:r>
            <a:r>
              <a:rPr lang="en-GB" sz="4000" b="1" dirty="0">
                <a:latin typeface="Calibri"/>
                <a:ea typeface="Calibri"/>
                <a:cs typeface="Calibri"/>
                <a:sym typeface="Calibri"/>
              </a:rPr>
              <a:t> Stage </a:t>
            </a:r>
            <a:r>
              <a:rPr lang="en-GB" sz="4000" b="1" dirty="0"/>
              <a:t>One</a:t>
            </a:r>
            <a:endParaRPr sz="4000" dirty="0">
              <a:latin typeface="Calibri"/>
              <a:ea typeface="Calibri"/>
              <a:cs typeface="Calibri"/>
              <a:sym typeface="Calibri"/>
            </a:endParaRPr>
          </a:p>
        </p:txBody>
      </p:sp>
      <p:sp>
        <p:nvSpPr>
          <p:cNvPr id="210" name="Google Shape;210;p24"/>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4"/>
          <p:cNvSpPr txBox="1"/>
          <p:nvPr/>
        </p:nvSpPr>
        <p:spPr>
          <a:xfrm rot="-5400000">
            <a:off x="-545625" y="1569738"/>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961C1871-3A3F-4AC0-BE69-43B5FF05D856}"/>
              </a:ext>
            </a:extLst>
          </p:cNvPr>
          <p:cNvPicPr>
            <a:picLocks noChangeAspect="1"/>
          </p:cNvPicPr>
          <p:nvPr/>
        </p:nvPicPr>
        <p:blipFill>
          <a:blip r:embed="rId3"/>
          <a:stretch>
            <a:fillRect/>
          </a:stretch>
        </p:blipFill>
        <p:spPr>
          <a:xfrm>
            <a:off x="10832883" y="86668"/>
            <a:ext cx="1230391" cy="892539"/>
          </a:xfrm>
          <a:prstGeom prst="rect">
            <a:avLst/>
          </a:prstGeom>
        </p:spPr>
      </p:pic>
      <p:pic>
        <p:nvPicPr>
          <p:cNvPr id="25" name="Picture 24">
            <a:extLst>
              <a:ext uri="{FF2B5EF4-FFF2-40B4-BE49-F238E27FC236}">
                <a16:creationId xmlns:a16="http://schemas.microsoft.com/office/drawing/2014/main" id="{D54FB429-2FFE-479E-86F3-54CE595816DC}"/>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graphicFrame>
        <p:nvGraphicFramePr>
          <p:cNvPr id="2" name="Table 1">
            <a:extLst>
              <a:ext uri="{FF2B5EF4-FFF2-40B4-BE49-F238E27FC236}">
                <a16:creationId xmlns:a16="http://schemas.microsoft.com/office/drawing/2014/main" id="{04FC05D9-4F59-4EEF-B044-99D8BAC72C31}"/>
              </a:ext>
            </a:extLst>
          </p:cNvPr>
          <p:cNvGraphicFramePr>
            <a:graphicFrameLocks noGrp="1"/>
          </p:cNvGraphicFramePr>
          <p:nvPr>
            <p:extLst>
              <p:ext uri="{D42A27DB-BD31-4B8C-83A1-F6EECF244321}">
                <p14:modId xmlns:p14="http://schemas.microsoft.com/office/powerpoint/2010/main" val="1317951605"/>
              </p:ext>
            </p:extLst>
          </p:nvPr>
        </p:nvGraphicFramePr>
        <p:xfrm>
          <a:off x="2879094" y="1627935"/>
          <a:ext cx="8571302" cy="3779520"/>
        </p:xfrm>
        <a:graphic>
          <a:graphicData uri="http://schemas.openxmlformats.org/drawingml/2006/table">
            <a:tbl>
              <a:tblPr firstRow="1" firstCol="1" bandRow="1"/>
              <a:tblGrid>
                <a:gridCol w="1224336">
                  <a:extLst>
                    <a:ext uri="{9D8B030D-6E8A-4147-A177-3AD203B41FA5}">
                      <a16:colId xmlns:a16="http://schemas.microsoft.com/office/drawing/2014/main" val="2695818031"/>
                    </a:ext>
                  </a:extLst>
                </a:gridCol>
                <a:gridCol w="1224336">
                  <a:extLst>
                    <a:ext uri="{9D8B030D-6E8A-4147-A177-3AD203B41FA5}">
                      <a16:colId xmlns:a16="http://schemas.microsoft.com/office/drawing/2014/main" val="3576824504"/>
                    </a:ext>
                  </a:extLst>
                </a:gridCol>
                <a:gridCol w="1224336">
                  <a:extLst>
                    <a:ext uri="{9D8B030D-6E8A-4147-A177-3AD203B41FA5}">
                      <a16:colId xmlns:a16="http://schemas.microsoft.com/office/drawing/2014/main" val="874380136"/>
                    </a:ext>
                  </a:extLst>
                </a:gridCol>
                <a:gridCol w="1224336">
                  <a:extLst>
                    <a:ext uri="{9D8B030D-6E8A-4147-A177-3AD203B41FA5}">
                      <a16:colId xmlns:a16="http://schemas.microsoft.com/office/drawing/2014/main" val="111669210"/>
                    </a:ext>
                  </a:extLst>
                </a:gridCol>
                <a:gridCol w="1224336">
                  <a:extLst>
                    <a:ext uri="{9D8B030D-6E8A-4147-A177-3AD203B41FA5}">
                      <a16:colId xmlns:a16="http://schemas.microsoft.com/office/drawing/2014/main" val="563912591"/>
                    </a:ext>
                  </a:extLst>
                </a:gridCol>
                <a:gridCol w="1224811">
                  <a:extLst>
                    <a:ext uri="{9D8B030D-6E8A-4147-A177-3AD203B41FA5}">
                      <a16:colId xmlns:a16="http://schemas.microsoft.com/office/drawing/2014/main" val="1649140795"/>
                    </a:ext>
                  </a:extLst>
                </a:gridCol>
                <a:gridCol w="1224811">
                  <a:extLst>
                    <a:ext uri="{9D8B030D-6E8A-4147-A177-3AD203B41FA5}">
                      <a16:colId xmlns:a16="http://schemas.microsoft.com/office/drawing/2014/main" val="1347519301"/>
                    </a:ext>
                  </a:extLst>
                </a:gridCol>
              </a:tblGrid>
              <a:tr h="124590">
                <a:tc>
                  <a:txBody>
                    <a:bodyPr/>
                    <a:lstStyle/>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Key Stage 1 Curriculum Map for Physical Education</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7938472"/>
                  </a:ext>
                </a:extLst>
              </a:tr>
              <a:tr h="124590">
                <a:tc>
                  <a:txBody>
                    <a:bodyPr/>
                    <a:lstStyle/>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1 (1)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1   (2)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2 (3)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2 (4)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3 (5)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a:tabLst>
                          <a:tab pos="3245485" algn="l"/>
                        </a:tabLs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3 (6)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3015125118"/>
                  </a:ext>
                </a:extLst>
              </a:tr>
              <a:tr h="228414">
                <a:tc>
                  <a:txBody>
                    <a:bodyPr/>
                    <a:lstStyle/>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Time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7 Weeks(-2/3 Sept)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a:effectLst/>
                          <a:latin typeface="Arial" panose="020B0604020202020204" pitchFamily="34" charset="0"/>
                          <a:ea typeface="Times New Roman" panose="02020603050405020304" pitchFamily="18" charset="0"/>
                          <a:cs typeface="Times New Roman" panose="02020603050405020304" pitchFamily="18" charset="0"/>
                        </a:rPr>
                        <a:t>2</a:t>
                      </a:r>
                      <a:r>
                        <a:rPr lang="en-GB" sz="1200" baseline="30000">
                          <a:effectLst/>
                          <a:latin typeface="Arial" panose="020B0604020202020204" pitchFamily="34" charset="0"/>
                          <a:ea typeface="Times New Roman" panose="02020603050405020304" pitchFamily="18" charset="0"/>
                          <a:cs typeface="Times New Roman" panose="02020603050405020304" pitchFamily="18" charset="0"/>
                        </a:rPr>
                        <a:t>nd</a:t>
                      </a:r>
                      <a:r>
                        <a:rPr lang="en-GB" sz="1200">
                          <a:effectLst/>
                          <a:latin typeface="Arial" panose="020B0604020202020204" pitchFamily="34" charset="0"/>
                          <a:ea typeface="Times New Roman" panose="02020603050405020304" pitchFamily="18" charset="0"/>
                          <a:cs typeface="Times New Roman" panose="02020603050405020304" pitchFamily="18" charset="0"/>
                        </a:rPr>
                        <a:t> Sept-22</a:t>
                      </a:r>
                      <a:r>
                        <a:rPr lang="en-GB" sz="1200" baseline="30000">
                          <a:effectLst/>
                          <a:latin typeface="Arial" panose="020B0604020202020204" pitchFamily="34" charset="0"/>
                          <a:ea typeface="Times New Roman" panose="02020603050405020304" pitchFamily="18" charset="0"/>
                          <a:cs typeface="Times New Roman" panose="02020603050405020304" pitchFamily="18" charset="0"/>
                        </a:rPr>
                        <a:t>nd</a:t>
                      </a:r>
                      <a:r>
                        <a:rPr lang="en-GB" sz="1200">
                          <a:effectLst/>
                          <a:latin typeface="Arial" panose="020B0604020202020204" pitchFamily="34" charset="0"/>
                          <a:ea typeface="Times New Roman" panose="02020603050405020304" pitchFamily="18" charset="0"/>
                          <a:cs typeface="Times New Roman" panose="02020603050405020304" pitchFamily="18" charset="0"/>
                        </a:rPr>
                        <a:t> Oct</a:t>
                      </a: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6/7 Weeks( -xmas  wk)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1st Nov-17</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Dec</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 week ( –18/2)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6</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Jan-17</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Feb</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 Weeks (-8/4)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28</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Feb-7</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April</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5 Weeks (-2/5)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25</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April-27</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May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6/7 Weeks(last week)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b="1">
                          <a:effectLst/>
                          <a:latin typeface="Arial" panose="020B0604020202020204" pitchFamily="34" charset="0"/>
                          <a:ea typeface="Times New Roman" panose="02020603050405020304" pitchFamily="18" charset="0"/>
                          <a:cs typeface="Times New Roman" panose="02020603050405020304" pitchFamily="18" charset="0"/>
                        </a:rPr>
                        <a:t>6</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GB" sz="1200" b="1">
                          <a:effectLst/>
                          <a:latin typeface="Arial" panose="020B0604020202020204" pitchFamily="34" charset="0"/>
                          <a:ea typeface="Times New Roman" panose="02020603050405020304" pitchFamily="18" charset="0"/>
                          <a:cs typeface="Times New Roman" panose="02020603050405020304" pitchFamily="18" charset="0"/>
                        </a:rPr>
                        <a:t> June-21</a:t>
                      </a:r>
                      <a:r>
                        <a:rPr lang="en-GB" sz="1200" b="1" baseline="30000">
                          <a:effectLst/>
                          <a:latin typeface="Arial" panose="020B0604020202020204" pitchFamily="34" charset="0"/>
                          <a:ea typeface="Times New Roman" panose="02020603050405020304" pitchFamily="18" charset="0"/>
                          <a:cs typeface="Times New Roman" panose="02020603050405020304" pitchFamily="18" charset="0"/>
                        </a:rPr>
                        <a:t>st</a:t>
                      </a:r>
                      <a:r>
                        <a:rPr lang="en-GB" sz="1200" b="1">
                          <a:effectLst/>
                          <a:latin typeface="Arial" panose="020B0604020202020204" pitchFamily="34" charset="0"/>
                          <a:ea typeface="Times New Roman" panose="02020603050405020304" pitchFamily="18" charset="0"/>
                          <a:cs typeface="Times New Roman" panose="02020603050405020304" pitchFamily="18" charset="0"/>
                        </a:rPr>
                        <a:t> July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503841"/>
                  </a:ext>
                </a:extLst>
              </a:tr>
              <a:tr h="373769">
                <a:tc rowSpan="2">
                  <a:txBody>
                    <a:bodyPr/>
                    <a:lstStyle/>
                    <a:p>
                      <a:pPr algn="ctr">
                        <a:tabLst>
                          <a:tab pos="3245485" algn="l"/>
                        </a:tabLs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tabLst>
                          <a:tab pos="3245485"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Gymnastics floor work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dirty="0">
                          <a:effectLst/>
                          <a:latin typeface="Comic Sans MS" panose="030F0702030302020204" pitchFamily="66" charset="0"/>
                          <a:ea typeface="Times New Roman" panose="02020603050405020304" pitchFamily="18" charset="0"/>
                          <a:cs typeface="Times New Roman" panose="02020603050405020304" pitchFamily="18" charset="0"/>
                        </a:rPr>
                        <a:t>Dance/Yoga</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Years 1-6 Virtual Dance Festival Thurs 7 Apr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492175"/>
                  </a:ext>
                </a:extLst>
              </a:tr>
              <a:tr h="373769">
                <a:tc vMerge="1">
                  <a:txBody>
                    <a:bodyPr/>
                    <a:lstStyle/>
                    <a:p>
                      <a:endParaRPr lang="en-GB"/>
                    </a:p>
                  </a:txBody>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Fundamentals of movement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 unit 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Gymnastics low level apparatus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Fundamentals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Unit 2</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Invasion games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Tag games and football skills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b="1">
                          <a:effectLst/>
                          <a:latin typeface="Comic Sans MS" panose="030F0702030302020204" pitchFamily="66" charset="0"/>
                          <a:ea typeface="Times New Roman" panose="02020603050405020304" pitchFamily="18" charset="0"/>
                          <a:cs typeface="Arial" panose="020B0604020202020204" pitchFamily="34" charset="0"/>
                        </a:rPr>
                        <a:t>Tennis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Athletics -Sports day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All star cricket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878259"/>
                  </a:ext>
                </a:extLst>
              </a:tr>
              <a:tr h="294170">
                <a:tc rowSpan="2">
                  <a:txBody>
                    <a:bodyPr/>
                    <a:lstStyle/>
                    <a:p>
                      <a:pPr algn="ctr">
                        <a:tabLst>
                          <a:tab pos="3245485" algn="l"/>
                        </a:tabLs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 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Gymnastics floor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8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Years 1-6 Virtual Dance Festival Thurs 7 Apr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80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KS1 All Stars Cricket Festival Weds 18 May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r>
                        <a:rPr lang="en-GB" sz="12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Times New Roman" panose="02020603050405020304" pitchFamily="18" charset="0"/>
                        </a:rPr>
                        <a:t>Daily mile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269369"/>
                  </a:ext>
                </a:extLst>
              </a:tr>
              <a:tr h="498358">
                <a:tc vMerge="1">
                  <a:txBody>
                    <a:bodyPr/>
                    <a:lstStyle/>
                    <a:p>
                      <a:endParaRPr lang="en-GB"/>
                    </a:p>
                  </a:txBody>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Fundamentals Unit 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A.B.C</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Tag games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Cross country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Basic orienteering games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Gymnastics low level apparatus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F.o.M</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a:effectLst/>
                          <a:latin typeface="Comic Sans MS" panose="030F0702030302020204" pitchFamily="66" charset="0"/>
                          <a:ea typeface="Times New Roman" panose="02020603050405020304" pitchFamily="18" charset="0"/>
                          <a:cs typeface="Arial" panose="020B0604020202020204" pitchFamily="34" charset="0"/>
                        </a:rPr>
                        <a:t>Tennis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b="1">
                          <a:effectLst/>
                          <a:latin typeface="Comic Sans MS" panose="030F0702030302020204" pitchFamily="66" charset="0"/>
                          <a:ea typeface="Times New Roman" panose="02020603050405020304" pitchFamily="18" charset="0"/>
                          <a:cs typeface="Arial" panose="020B0604020202020204" pitchFamily="34" charset="0"/>
                        </a:rPr>
                        <a:t>Field Games-sports day activities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tabLst>
                          <a:tab pos="3245485" algn="l"/>
                        </a:tabLst>
                      </a:pPr>
                      <a:r>
                        <a:rPr lang="en-GB" sz="1200" b="1">
                          <a:effectLst/>
                          <a:latin typeface="Comic Sans MS" panose="030F0702030302020204" pitchFamily="66" charset="0"/>
                          <a:ea typeface="Times New Roman" panose="02020603050405020304" pitchFamily="18" charset="0"/>
                          <a:cs typeface="Arial" panose="020B0604020202020204" pitchFamily="34" charset="0"/>
                        </a:rPr>
                        <a:t>Track and field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200" dirty="0">
                          <a:effectLst/>
                          <a:latin typeface="Comic Sans MS" panose="030F0702030302020204" pitchFamily="66" charset="0"/>
                          <a:ea typeface="Times New Roman" panose="02020603050405020304" pitchFamily="18" charset="0"/>
                          <a:cs typeface="Arial" panose="020B0604020202020204" pitchFamily="34" charset="0"/>
                        </a:rPr>
                        <a:t>All star cricket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325651"/>
                  </a:ext>
                </a:extLst>
              </a:tr>
            </a:tbl>
          </a:graphicData>
        </a:graphic>
      </p:graphicFrame>
    </p:spTree>
    <p:extLst>
      <p:ext uri="{BB962C8B-B14F-4D97-AF65-F5344CB8AC3E}">
        <p14:creationId xmlns:p14="http://schemas.microsoft.com/office/powerpoint/2010/main" val="116136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ctrTitle"/>
          </p:nvPr>
        </p:nvSpPr>
        <p:spPr>
          <a:xfrm>
            <a:off x="2599801" y="-1118133"/>
            <a:ext cx="8390252" cy="1840992"/>
          </a:xfrm>
          <a:prstGeom prst="rect">
            <a:avLst/>
          </a:prstGeom>
          <a:noFill/>
          <a:ln>
            <a:noFill/>
          </a:ln>
        </p:spPr>
        <p:txBody>
          <a:bodyPr spcFirstLastPara="1" wrap="square" lIns="91425" tIns="45700" rIns="91425" bIns="45700" anchor="b" anchorCtr="0">
            <a:normAutofit/>
          </a:bodyPr>
          <a:lstStyle/>
          <a:p>
            <a:pPr>
              <a:buSzPts val="4000"/>
            </a:pPr>
            <a:r>
              <a:rPr lang="en-GB" sz="4000" b="1" dirty="0">
                <a:latin typeface="Calibri"/>
                <a:ea typeface="Calibri"/>
                <a:cs typeface="Calibri"/>
                <a:sym typeface="Calibri"/>
              </a:rPr>
              <a:t>Units of work:</a:t>
            </a:r>
            <a:r>
              <a:rPr lang="en-GB" sz="4000" b="1" dirty="0"/>
              <a:t> Lower Key</a:t>
            </a:r>
            <a:r>
              <a:rPr lang="en-GB" sz="4000" b="1" dirty="0">
                <a:latin typeface="Calibri"/>
                <a:ea typeface="Calibri"/>
                <a:cs typeface="Calibri"/>
                <a:sym typeface="Calibri"/>
              </a:rPr>
              <a:t> Stage Two</a:t>
            </a:r>
            <a:endParaRPr sz="4000" dirty="0">
              <a:latin typeface="Calibri"/>
              <a:ea typeface="Calibri"/>
              <a:cs typeface="Calibri"/>
              <a:sym typeface="Calibri"/>
            </a:endParaRPr>
          </a:p>
        </p:txBody>
      </p:sp>
      <p:sp>
        <p:nvSpPr>
          <p:cNvPr id="210" name="Google Shape;210;p24"/>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4"/>
          <p:cNvSpPr txBox="1"/>
          <p:nvPr/>
        </p:nvSpPr>
        <p:spPr>
          <a:xfrm rot="-5400000">
            <a:off x="-545625" y="1569738"/>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961C1871-3A3F-4AC0-BE69-43B5FF05D856}"/>
              </a:ext>
            </a:extLst>
          </p:cNvPr>
          <p:cNvPicPr>
            <a:picLocks noChangeAspect="1"/>
          </p:cNvPicPr>
          <p:nvPr/>
        </p:nvPicPr>
        <p:blipFill>
          <a:blip r:embed="rId3"/>
          <a:stretch>
            <a:fillRect/>
          </a:stretch>
        </p:blipFill>
        <p:spPr>
          <a:xfrm>
            <a:off x="10832883" y="86668"/>
            <a:ext cx="1230391" cy="892539"/>
          </a:xfrm>
          <a:prstGeom prst="rect">
            <a:avLst/>
          </a:prstGeom>
        </p:spPr>
      </p:pic>
      <p:pic>
        <p:nvPicPr>
          <p:cNvPr id="25" name="Picture 24">
            <a:extLst>
              <a:ext uri="{FF2B5EF4-FFF2-40B4-BE49-F238E27FC236}">
                <a16:creationId xmlns:a16="http://schemas.microsoft.com/office/drawing/2014/main" id="{D54FB429-2FFE-479E-86F3-54CE595816DC}"/>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graphicFrame>
        <p:nvGraphicFramePr>
          <p:cNvPr id="3" name="Table 2">
            <a:extLst>
              <a:ext uri="{FF2B5EF4-FFF2-40B4-BE49-F238E27FC236}">
                <a16:creationId xmlns:a16="http://schemas.microsoft.com/office/drawing/2014/main" id="{7FC7E864-D425-4B11-92B6-0C12308BDE8D}"/>
              </a:ext>
            </a:extLst>
          </p:cNvPr>
          <p:cNvGraphicFramePr>
            <a:graphicFrameLocks noGrp="1"/>
          </p:cNvGraphicFramePr>
          <p:nvPr>
            <p:extLst>
              <p:ext uri="{D42A27DB-BD31-4B8C-83A1-F6EECF244321}">
                <p14:modId xmlns:p14="http://schemas.microsoft.com/office/powerpoint/2010/main" val="944101638"/>
              </p:ext>
            </p:extLst>
          </p:nvPr>
        </p:nvGraphicFramePr>
        <p:xfrm>
          <a:off x="2878666" y="1196621"/>
          <a:ext cx="8954569" cy="6223656"/>
        </p:xfrm>
        <a:graphic>
          <a:graphicData uri="http://schemas.openxmlformats.org/drawingml/2006/table">
            <a:tbl>
              <a:tblPr firstRow="1" firstCol="1" bandRow="1"/>
              <a:tblGrid>
                <a:gridCol w="1279083">
                  <a:extLst>
                    <a:ext uri="{9D8B030D-6E8A-4147-A177-3AD203B41FA5}">
                      <a16:colId xmlns:a16="http://schemas.microsoft.com/office/drawing/2014/main" val="2057815078"/>
                    </a:ext>
                  </a:extLst>
                </a:gridCol>
                <a:gridCol w="1279083">
                  <a:extLst>
                    <a:ext uri="{9D8B030D-6E8A-4147-A177-3AD203B41FA5}">
                      <a16:colId xmlns:a16="http://schemas.microsoft.com/office/drawing/2014/main" val="3852765081"/>
                    </a:ext>
                  </a:extLst>
                </a:gridCol>
                <a:gridCol w="1279083">
                  <a:extLst>
                    <a:ext uri="{9D8B030D-6E8A-4147-A177-3AD203B41FA5}">
                      <a16:colId xmlns:a16="http://schemas.microsoft.com/office/drawing/2014/main" val="1982585212"/>
                    </a:ext>
                  </a:extLst>
                </a:gridCol>
                <a:gridCol w="1279083">
                  <a:extLst>
                    <a:ext uri="{9D8B030D-6E8A-4147-A177-3AD203B41FA5}">
                      <a16:colId xmlns:a16="http://schemas.microsoft.com/office/drawing/2014/main" val="3602524744"/>
                    </a:ext>
                  </a:extLst>
                </a:gridCol>
                <a:gridCol w="1279083">
                  <a:extLst>
                    <a:ext uri="{9D8B030D-6E8A-4147-A177-3AD203B41FA5}">
                      <a16:colId xmlns:a16="http://schemas.microsoft.com/office/drawing/2014/main" val="3305069002"/>
                    </a:ext>
                  </a:extLst>
                </a:gridCol>
                <a:gridCol w="1279577">
                  <a:extLst>
                    <a:ext uri="{9D8B030D-6E8A-4147-A177-3AD203B41FA5}">
                      <a16:colId xmlns:a16="http://schemas.microsoft.com/office/drawing/2014/main" val="2494438598"/>
                    </a:ext>
                  </a:extLst>
                </a:gridCol>
                <a:gridCol w="1279577">
                  <a:extLst>
                    <a:ext uri="{9D8B030D-6E8A-4147-A177-3AD203B41FA5}">
                      <a16:colId xmlns:a16="http://schemas.microsoft.com/office/drawing/2014/main" val="3185673073"/>
                    </a:ext>
                  </a:extLst>
                </a:gridCol>
              </a:tblGrid>
              <a:tr h="140028">
                <a:tc>
                  <a:txBody>
                    <a:bodyPr/>
                    <a:lstStyle/>
                    <a:p>
                      <a:pPr algn="ctr">
                        <a:tabLst>
                          <a:tab pos="3245485" algn="l"/>
                        </a:tabLst>
                      </a:pPr>
                      <a:r>
                        <a:rPr lang="en-GB" sz="4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Long Term Curriculum Map for Physical Education</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8039116"/>
                  </a:ext>
                </a:extLst>
              </a:tr>
              <a:tr h="140028">
                <a:tc>
                  <a:txBody>
                    <a:bodyPr/>
                    <a:lstStyle/>
                    <a:p>
                      <a:pPr algn="ctr">
                        <a:tabLst>
                          <a:tab pos="3245485" algn="l"/>
                        </a:tabLst>
                      </a:pPr>
                      <a:r>
                        <a:rPr lang="en-GB" sz="4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1 (1)</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1   (2)</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2 (3)</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2 (4)</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3 (5)</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a:tabLst>
                          <a:tab pos="3245485" algn="l"/>
                        </a:tabLs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Term 3 (6)</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2699654736"/>
                  </a:ext>
                </a:extLst>
              </a:tr>
              <a:tr h="396747">
                <a:tc>
                  <a:txBody>
                    <a:bodyPr/>
                    <a:lstStyle/>
                    <a:p>
                      <a:pPr algn="ctr">
                        <a:tabLst>
                          <a:tab pos="3245485" algn="l"/>
                        </a:tabLst>
                      </a:pPr>
                      <a:r>
                        <a:rPr lang="en-GB" sz="1000" b="1" dirty="0">
                          <a:effectLst/>
                          <a:latin typeface="Comic Sans MS" panose="030F0702030302020204" pitchFamily="66" charset="0"/>
                          <a:ea typeface="Times New Roman" panose="02020603050405020304" pitchFamily="18" charset="0"/>
                          <a:cs typeface="Times New Roman" panose="02020603050405020304" pitchFamily="18" charset="0"/>
                        </a:rPr>
                        <a:t>Time</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7 Weeks(-2&amp;3 Sept)</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2</a:t>
                      </a:r>
                      <a:r>
                        <a:rPr lang="en-GB" sz="1000" baseline="30000">
                          <a:effectLst/>
                          <a:latin typeface="Comic Sans MS" panose="030F0702030302020204" pitchFamily="66" charset="0"/>
                          <a:ea typeface="Times New Roman" panose="02020603050405020304" pitchFamily="18" charset="0"/>
                          <a:cs typeface="Times New Roman" panose="02020603050405020304" pitchFamily="18" charset="0"/>
                        </a:rPr>
                        <a:t>nd</a:t>
                      </a:r>
                      <a:r>
                        <a:rPr lang="en-GB" sz="1000">
                          <a:effectLst/>
                          <a:latin typeface="Comic Sans MS" panose="030F0702030302020204" pitchFamily="66" charset="0"/>
                          <a:ea typeface="Times New Roman" panose="02020603050405020304" pitchFamily="18" charset="0"/>
                          <a:cs typeface="Times New Roman" panose="02020603050405020304" pitchFamily="18" charset="0"/>
                        </a:rPr>
                        <a:t> Sept-22</a:t>
                      </a:r>
                      <a:r>
                        <a:rPr lang="en-GB" sz="1000" baseline="30000">
                          <a:effectLst/>
                          <a:latin typeface="Comic Sans MS" panose="030F0702030302020204" pitchFamily="66" charset="0"/>
                          <a:ea typeface="Times New Roman" panose="02020603050405020304" pitchFamily="18" charset="0"/>
                          <a:cs typeface="Times New Roman" panose="02020603050405020304" pitchFamily="18" charset="0"/>
                        </a:rPr>
                        <a:t>nd</a:t>
                      </a:r>
                      <a:r>
                        <a:rPr lang="en-GB" sz="1000">
                          <a:effectLst/>
                          <a:latin typeface="Comic Sans MS" panose="030F0702030302020204" pitchFamily="66" charset="0"/>
                          <a:ea typeface="Times New Roman" panose="02020603050405020304" pitchFamily="18" charset="0"/>
                          <a:cs typeface="Times New Roman" panose="02020603050405020304" pitchFamily="18" charset="0"/>
                        </a:rPr>
                        <a:t> Oct</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 </a:t>
                      </a: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6/7 Weeks( -xmas  wk)</a:t>
                      </a:r>
                    </a:p>
                    <a:p>
                      <a:pP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1st Nov-17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Dec</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6 week ( –18/2)</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6</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Jan-17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Feb</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6 Weeks (-8/4)</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28</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Feb-7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April</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5 6 Weeks (-8/4)</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25</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April-27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May</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/7 Weeks(-last week)</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6</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June-21</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st</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July</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752086"/>
                  </a:ext>
                </a:extLst>
              </a:tr>
              <a:tr h="933523">
                <a:tc rowSpan="2">
                  <a:txBody>
                    <a:bodyPr/>
                    <a:lstStyle/>
                    <a:p>
                      <a:pPr algn="ctr">
                        <a:tabLst>
                          <a:tab pos="3245485" algn="l"/>
                        </a:tabLst>
                      </a:pPr>
                      <a:r>
                        <a:rPr lang="en-GB" sz="10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Year 3</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ctr">
                        <a:tabLst>
                          <a:tab pos="3245485" algn="l"/>
                        </a:tabLst>
                      </a:pP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err="1">
                          <a:effectLst/>
                          <a:latin typeface="Comic Sans MS" panose="030F0702030302020204" pitchFamily="66" charset="0"/>
                          <a:ea typeface="Times New Roman" panose="02020603050405020304" pitchFamily="18" charset="0"/>
                          <a:cs typeface="Arial" panose="020B0604020202020204" pitchFamily="34" charset="0"/>
                        </a:rPr>
                        <a:t>Sportshall</a:t>
                      </a:r>
                      <a:r>
                        <a:rPr lang="en-GB" sz="1000" dirty="0">
                          <a:effectLst/>
                          <a:latin typeface="Comic Sans MS" panose="030F0702030302020204" pitchFamily="66" charset="0"/>
                          <a:ea typeface="Times New Roman" panose="02020603050405020304" pitchFamily="18" charset="0"/>
                          <a:cs typeface="Arial" panose="020B0604020202020204" pitchFamily="34" charset="0"/>
                        </a:rPr>
                        <a:t> indoor athletics</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X country</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Ball Handling Skills Lesson (1-6) 72</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Tennis</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 </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 </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Yrs 3&amp;4 Tag Rugby Skills Festival Weds 23 Mar</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Years 1-6 Virtual Dance Festival Thurs 7 Apr</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Invasion games</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Tag rugby</a:t>
                      </a: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 </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Dance </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Striking Fielding Games Lesson (1-6) 86</a:t>
                      </a: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628930"/>
                  </a:ext>
                </a:extLst>
              </a:tr>
              <a:tr h="793495">
                <a:tc vMerge="1">
                  <a:txBody>
                    <a:bodyPr/>
                    <a:lstStyle/>
                    <a:p>
                      <a:endParaRPr lang="en-GB"/>
                    </a:p>
                  </a:txBody>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 </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Sportshall indoor athletics</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 </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Multi sports festival 23</a:t>
                      </a:r>
                      <a:r>
                        <a:rPr lang="en-GB" sz="1000" baseline="30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rd</a:t>
                      </a:r>
                      <a:r>
                        <a:rPr lang="en-GB" sz="1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 Nov</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 </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a:effectLst/>
                          <a:latin typeface="Comic Sans MS" panose="030F0702030302020204" pitchFamily="66" charset="0"/>
                          <a:ea typeface="Times New Roman" panose="02020603050405020304" pitchFamily="18" charset="0"/>
                          <a:cs typeface="Arial" panose="020B0604020202020204" pitchFamily="34" charset="0"/>
                        </a:rPr>
                        <a:t>Netball S.P</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a:effectLst/>
                          <a:latin typeface="Comic Sans MS" panose="030F0702030302020204" pitchFamily="66" charset="0"/>
                          <a:ea typeface="Times New Roman" panose="02020603050405020304" pitchFamily="18" charset="0"/>
                          <a:cs typeface="Arial" panose="020B0604020202020204" pitchFamily="34" charset="0"/>
                        </a:rPr>
                        <a:t>Gymnastics floor work with S.P</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Yrs 3&amp;4 Key Steps Gymnastics 16</a:t>
                      </a:r>
                      <a:r>
                        <a:rPr lang="en-GB" sz="1000" baseline="300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March</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Yrs 3&amp;4 Mixed Football Festival Thurs 31 Mar</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Gymnastics apparatus with S.P</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Tri golf S.P</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Rounders S.P</a:t>
                      </a: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148785"/>
                  </a:ext>
                </a:extLst>
              </a:tr>
              <a:tr h="980199">
                <a:tc rowSpan="2">
                  <a:txBody>
                    <a:bodyPr/>
                    <a:lstStyle/>
                    <a:p>
                      <a:pPr algn="ctr">
                        <a:tabLst>
                          <a:tab pos="3245485" algn="l"/>
                        </a:tabLst>
                      </a:pPr>
                      <a:r>
                        <a:rPr lang="en-GB" sz="10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Year4</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Sportshall indoor athletics</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X country</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Invasion Games: Ball on the Ground Lesson (1-6)</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5v5vfootball</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 </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Dance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Rugby And The Haka Lesson (1 – 6</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Yrs</a:t>
                      </a:r>
                      <a:r>
                        <a:rPr lang="en-GB" sz="10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3&amp;4 Tag Rugby Skills Festival Weds 23 Mar</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Years 1-6 Virtual Dance Festival Thurs 7 Apr</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Tag Rugby</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 Field games</a:t>
                      </a:r>
                    </a:p>
                    <a:p>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Sports day</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r>
                        <a:rPr lang="en-GB" sz="1000">
                          <a:effectLst/>
                          <a:latin typeface="Comic Sans MS" panose="030F0702030302020204" pitchFamily="66" charset="0"/>
                          <a:ea typeface="Times New Roman" panose="02020603050405020304" pitchFamily="18" charset="0"/>
                          <a:cs typeface="Arial" panose="020B0604020202020204" pitchFamily="34" charset="0"/>
                        </a:rPr>
                        <a:t>Tennis</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68734"/>
                  </a:ext>
                </a:extLst>
              </a:tr>
              <a:tr h="1221846">
                <a:tc vMerge="1">
                  <a:txBody>
                    <a:bodyPr/>
                    <a:lstStyle/>
                    <a:p>
                      <a:endParaRPr lang="en-GB"/>
                    </a:p>
                  </a:txBody>
                  <a:tcPr/>
                </a:tc>
                <a:tc>
                  <a:txBody>
                    <a:bodyPr/>
                    <a:lstStyle/>
                    <a:p>
                      <a:pPr>
                        <a:tabLst>
                          <a:tab pos="3245485" algn="l"/>
                        </a:tabLst>
                      </a:pPr>
                      <a:r>
                        <a:rPr lang="en-GB" sz="100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 Boys/Mixed 7v7 Football Weds 6a team 12</a:t>
                      </a:r>
                      <a:r>
                        <a:rPr lang="en-GB" sz="1000" baseline="3000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b team Oct </a:t>
                      </a: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Arial" panose="020B0604020202020204" pitchFamily="34" charset="0"/>
                        </a:rPr>
                        <a:t>Sportshall indoor athletics</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Multi sport festival 23</a:t>
                      </a:r>
                      <a:r>
                        <a:rPr lang="en-GB" sz="1000" baseline="3000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rd</a:t>
                      </a:r>
                      <a:r>
                        <a:rPr lang="en-GB" sz="1000">
                          <a:solidFill>
                            <a:srgbClr val="FF0000"/>
                          </a:solidFill>
                          <a:effectLst/>
                          <a:latin typeface="Comic Sans MS" panose="030F0702030302020204" pitchFamily="66" charset="0"/>
                          <a:ea typeface="Times New Roman" panose="02020603050405020304" pitchFamily="18" charset="0"/>
                          <a:cs typeface="Arial" panose="020B0604020202020204" pitchFamily="34" charset="0"/>
                        </a:rPr>
                        <a:t> Nov?</a:t>
                      </a:r>
                      <a:r>
                        <a:rPr lang="en-GB" sz="1000">
                          <a:effectLst/>
                          <a:latin typeface="Comic Sans MS" panose="030F0702030302020204" pitchFamily="66" charset="0"/>
                          <a:ea typeface="Times New Roman" panose="02020603050405020304" pitchFamily="18" charset="0"/>
                          <a:cs typeface="Times New Roman" panose="02020603050405020304" pitchFamily="18" charset="0"/>
                        </a:rPr>
                        <a:t> 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Invasion Games: Ball on the Ground Lesson (1-6)</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5v5 football</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Dodgeball</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dirty="0" err="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Yrs</a:t>
                      </a:r>
                      <a:r>
                        <a:rPr lang="en-GB" sz="1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3&amp;4 Key Steps Gymnastics 16</a:t>
                      </a:r>
                      <a:r>
                        <a:rPr lang="en-GB" sz="1000" baseline="30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March</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Yrs</a:t>
                      </a:r>
                      <a:r>
                        <a:rPr lang="en-GB" sz="1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3&amp;4 Mixed Football Festival Thurs 31 Mar</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Tag rugby</a:t>
                      </a: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Primary School Games Thurs 23 Jun</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Field games </a:t>
                      </a:r>
                    </a:p>
                    <a:p>
                      <a:pPr>
                        <a:tabLst>
                          <a:tab pos="3245485" algn="l"/>
                        </a:tabLst>
                      </a:pPr>
                      <a:r>
                        <a:rPr lang="en-GB" sz="1000" dirty="0">
                          <a:effectLst/>
                          <a:latin typeface="Comic Sans MS" panose="030F0702030302020204" pitchFamily="66" charset="0"/>
                          <a:ea typeface="Times New Roman" panose="02020603050405020304" pitchFamily="18" charset="0"/>
                          <a:cs typeface="Arial" panose="020B0604020202020204" pitchFamily="34" charset="0"/>
                        </a:rPr>
                        <a:t>Sports day</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a:effectLst/>
                          <a:latin typeface="Comic Sans MS" panose="030F0702030302020204" pitchFamily="66" charset="0"/>
                          <a:ea typeface="Times New Roman" panose="02020603050405020304" pitchFamily="18" charset="0"/>
                          <a:cs typeface="Arial" panose="020B0604020202020204" pitchFamily="34" charset="0"/>
                        </a:rPr>
                        <a:t>Swimming</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Rounders/cricket</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Swimming</a:t>
                      </a: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94796"/>
                  </a:ext>
                </a:extLst>
              </a:tr>
            </a:tbl>
          </a:graphicData>
        </a:graphic>
      </p:graphicFrame>
    </p:spTree>
    <p:extLst>
      <p:ext uri="{BB962C8B-B14F-4D97-AF65-F5344CB8AC3E}">
        <p14:creationId xmlns:p14="http://schemas.microsoft.com/office/powerpoint/2010/main" val="114057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Physical Education</a:t>
            </a:r>
            <a:endParaRPr sz="4400" b="1" dirty="0">
              <a:latin typeface="Calibri"/>
              <a:ea typeface="Calibri"/>
              <a:cs typeface="Calibri"/>
              <a:sym typeface="Calibri"/>
            </a:endParaRPr>
          </a:p>
        </p:txBody>
      </p:sp>
      <p:sp>
        <p:nvSpPr>
          <p:cNvPr id="95" name="Google Shape;95;p14"/>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rot="-5400000">
            <a:off x="-545625" y="1593508"/>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98" name="Google Shape;98;p14"/>
          <p:cNvSpPr txBox="1">
            <a:spLocks noGrp="1"/>
          </p:cNvSpPr>
          <p:nvPr>
            <p:ph type="subTitle" idx="1"/>
          </p:nvPr>
        </p:nvSpPr>
        <p:spPr>
          <a:xfrm>
            <a:off x="2273123" y="1237595"/>
            <a:ext cx="9408107" cy="5519233"/>
          </a:xfrm>
          <a:prstGeom prst="rect">
            <a:avLst/>
          </a:prstGeom>
          <a:noFill/>
          <a:ln>
            <a:noFill/>
          </a:ln>
        </p:spPr>
        <p:txBody>
          <a:bodyPr spcFirstLastPara="1" wrap="square" lIns="91425" tIns="45700" rIns="91425" bIns="45700" anchor="t" anchorCtr="0">
            <a:noAutofit/>
          </a:bodyPr>
          <a:lstStyle/>
          <a:p>
            <a:pPr marL="0" indent="0">
              <a:spcBef>
                <a:spcPts val="0"/>
              </a:spcBef>
              <a:buSzPts val="2000"/>
            </a:pPr>
            <a:endParaRPr lang="en-GB" sz="2000" b="1" dirty="0">
              <a:latin typeface="+mn-lt"/>
            </a:endParaRPr>
          </a:p>
          <a:p>
            <a:pPr marL="0" indent="0">
              <a:spcBef>
                <a:spcPts val="0"/>
              </a:spcBef>
              <a:buSzPts val="2000"/>
            </a:pPr>
            <a:endParaRPr lang="en-GB" sz="2000" b="1" dirty="0">
              <a:latin typeface="+mn-lt"/>
            </a:endParaRPr>
          </a:p>
          <a:p>
            <a:r>
              <a:rPr lang="en-GB" dirty="0"/>
              <a:t>At Ditton Lodge Community Primary School, Physical Education is an integral part of our curriculum that is inclusive and engages all pupils. We want the pupils to be inspired and develop a lifelong passion for Sport and Physical Activity within our children.</a:t>
            </a:r>
            <a:br>
              <a:rPr lang="en-GB" dirty="0"/>
            </a:br>
            <a:r>
              <a:rPr lang="en-GB" dirty="0"/>
              <a:t>Children develop the knowledge, skills, and competence to excel in a broad range of sports and physical activities. We aim to deliver high-quality teaching and learning opportunities that enables all children to achieve their personal best. </a:t>
            </a:r>
          </a:p>
          <a:p>
            <a:endParaRPr lang="en-GB" dirty="0"/>
          </a:p>
          <a:p>
            <a:pPr marL="0" indent="0">
              <a:buSzPts val="2000"/>
            </a:pPr>
            <a:endParaRPr lang="en-US" sz="2000" b="1" dirty="0"/>
          </a:p>
          <a:p>
            <a:pPr marL="0" indent="0" algn="l">
              <a:buSzPts val="2000"/>
            </a:pPr>
            <a:endParaRPr lang="en-US" sz="2000" dirty="0"/>
          </a:p>
        </p:txBody>
      </p:sp>
      <p:pic>
        <p:nvPicPr>
          <p:cNvPr id="2" name="Picture 1">
            <a:extLst>
              <a:ext uri="{FF2B5EF4-FFF2-40B4-BE49-F238E27FC236}">
                <a16:creationId xmlns:a16="http://schemas.microsoft.com/office/drawing/2014/main" id="{EF95A1A6-BD10-48E8-8F7E-A2F43B8C993A}"/>
              </a:ext>
            </a:extLst>
          </p:cNvPr>
          <p:cNvPicPr>
            <a:picLocks noChangeAspect="1"/>
          </p:cNvPicPr>
          <p:nvPr/>
        </p:nvPicPr>
        <p:blipFill>
          <a:blip r:embed="rId3"/>
          <a:stretch>
            <a:fillRect/>
          </a:stretch>
        </p:blipFill>
        <p:spPr>
          <a:xfrm>
            <a:off x="9962009" y="0"/>
            <a:ext cx="1719221" cy="1237595"/>
          </a:xfrm>
          <a:prstGeom prst="rect">
            <a:avLst/>
          </a:prstGeom>
        </p:spPr>
      </p:pic>
      <p:pic>
        <p:nvPicPr>
          <p:cNvPr id="8" name="Picture 7">
            <a:extLst>
              <a:ext uri="{FF2B5EF4-FFF2-40B4-BE49-F238E27FC236}">
                <a16:creationId xmlns:a16="http://schemas.microsoft.com/office/drawing/2014/main" id="{E8C6AA98-2576-4449-ABFE-1D26D6EF2612}"/>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ctrTitle"/>
          </p:nvPr>
        </p:nvSpPr>
        <p:spPr>
          <a:xfrm>
            <a:off x="2599801" y="-1118133"/>
            <a:ext cx="8390252" cy="1840992"/>
          </a:xfrm>
          <a:prstGeom prst="rect">
            <a:avLst/>
          </a:prstGeom>
          <a:noFill/>
          <a:ln>
            <a:noFill/>
          </a:ln>
        </p:spPr>
        <p:txBody>
          <a:bodyPr spcFirstLastPara="1" wrap="square" lIns="91425" tIns="45700" rIns="91425" bIns="45700" anchor="b" anchorCtr="0">
            <a:normAutofit/>
          </a:bodyPr>
          <a:lstStyle/>
          <a:p>
            <a:pPr>
              <a:buSzPts val="4000"/>
            </a:pPr>
            <a:r>
              <a:rPr lang="en-GB" sz="4000" b="1" dirty="0">
                <a:latin typeface="Calibri"/>
                <a:ea typeface="Calibri"/>
                <a:cs typeface="Calibri"/>
                <a:sym typeface="Calibri"/>
              </a:rPr>
              <a:t>Units of work: </a:t>
            </a:r>
            <a:r>
              <a:rPr lang="en-GB" sz="4000" b="1" dirty="0"/>
              <a:t>Upper Key</a:t>
            </a:r>
            <a:r>
              <a:rPr lang="en-GB" sz="4000" b="1" dirty="0">
                <a:latin typeface="Calibri"/>
                <a:ea typeface="Calibri"/>
                <a:cs typeface="Calibri"/>
                <a:sym typeface="Calibri"/>
              </a:rPr>
              <a:t> Stage Two</a:t>
            </a:r>
            <a:endParaRPr sz="4000" dirty="0">
              <a:latin typeface="Calibri"/>
              <a:ea typeface="Calibri"/>
              <a:cs typeface="Calibri"/>
              <a:sym typeface="Calibri"/>
            </a:endParaRPr>
          </a:p>
        </p:txBody>
      </p:sp>
      <p:sp>
        <p:nvSpPr>
          <p:cNvPr id="210" name="Google Shape;210;p24"/>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4"/>
          <p:cNvSpPr txBox="1"/>
          <p:nvPr/>
        </p:nvSpPr>
        <p:spPr>
          <a:xfrm rot="-5400000">
            <a:off x="-545625" y="1569738"/>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961C1871-3A3F-4AC0-BE69-43B5FF05D856}"/>
              </a:ext>
            </a:extLst>
          </p:cNvPr>
          <p:cNvPicPr>
            <a:picLocks noChangeAspect="1"/>
          </p:cNvPicPr>
          <p:nvPr/>
        </p:nvPicPr>
        <p:blipFill>
          <a:blip r:embed="rId3"/>
          <a:stretch>
            <a:fillRect/>
          </a:stretch>
        </p:blipFill>
        <p:spPr>
          <a:xfrm>
            <a:off x="10660355" y="404"/>
            <a:ext cx="1259146" cy="906916"/>
          </a:xfrm>
          <a:prstGeom prst="rect">
            <a:avLst/>
          </a:prstGeom>
        </p:spPr>
      </p:pic>
      <p:pic>
        <p:nvPicPr>
          <p:cNvPr id="24" name="Picture 23">
            <a:extLst>
              <a:ext uri="{FF2B5EF4-FFF2-40B4-BE49-F238E27FC236}">
                <a16:creationId xmlns:a16="http://schemas.microsoft.com/office/drawing/2014/main" id="{DDC5C352-80D2-4AC6-A6BB-146426932972}"/>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graphicFrame>
        <p:nvGraphicFramePr>
          <p:cNvPr id="3" name="Table 2">
            <a:extLst>
              <a:ext uri="{FF2B5EF4-FFF2-40B4-BE49-F238E27FC236}">
                <a16:creationId xmlns:a16="http://schemas.microsoft.com/office/drawing/2014/main" id="{28A76980-6E46-4EA5-8FCD-989FA199A068}"/>
              </a:ext>
            </a:extLst>
          </p:cNvPr>
          <p:cNvGraphicFramePr>
            <a:graphicFrameLocks noGrp="1"/>
          </p:cNvGraphicFramePr>
          <p:nvPr>
            <p:extLst>
              <p:ext uri="{D42A27DB-BD31-4B8C-83A1-F6EECF244321}">
                <p14:modId xmlns:p14="http://schemas.microsoft.com/office/powerpoint/2010/main" val="2357425178"/>
              </p:ext>
            </p:extLst>
          </p:nvPr>
        </p:nvGraphicFramePr>
        <p:xfrm>
          <a:off x="2621347" y="665348"/>
          <a:ext cx="9211886" cy="6248400"/>
        </p:xfrm>
        <a:graphic>
          <a:graphicData uri="http://schemas.openxmlformats.org/drawingml/2006/table">
            <a:tbl>
              <a:tblPr firstRow="1" firstCol="1" bandRow="1"/>
              <a:tblGrid>
                <a:gridCol w="1315838">
                  <a:extLst>
                    <a:ext uri="{9D8B030D-6E8A-4147-A177-3AD203B41FA5}">
                      <a16:colId xmlns:a16="http://schemas.microsoft.com/office/drawing/2014/main" val="3385904909"/>
                    </a:ext>
                  </a:extLst>
                </a:gridCol>
                <a:gridCol w="1315838">
                  <a:extLst>
                    <a:ext uri="{9D8B030D-6E8A-4147-A177-3AD203B41FA5}">
                      <a16:colId xmlns:a16="http://schemas.microsoft.com/office/drawing/2014/main" val="2465806633"/>
                    </a:ext>
                  </a:extLst>
                </a:gridCol>
                <a:gridCol w="1315838">
                  <a:extLst>
                    <a:ext uri="{9D8B030D-6E8A-4147-A177-3AD203B41FA5}">
                      <a16:colId xmlns:a16="http://schemas.microsoft.com/office/drawing/2014/main" val="2203758627"/>
                    </a:ext>
                  </a:extLst>
                </a:gridCol>
                <a:gridCol w="1315838">
                  <a:extLst>
                    <a:ext uri="{9D8B030D-6E8A-4147-A177-3AD203B41FA5}">
                      <a16:colId xmlns:a16="http://schemas.microsoft.com/office/drawing/2014/main" val="2309205716"/>
                    </a:ext>
                  </a:extLst>
                </a:gridCol>
                <a:gridCol w="1315838">
                  <a:extLst>
                    <a:ext uri="{9D8B030D-6E8A-4147-A177-3AD203B41FA5}">
                      <a16:colId xmlns:a16="http://schemas.microsoft.com/office/drawing/2014/main" val="3805272322"/>
                    </a:ext>
                  </a:extLst>
                </a:gridCol>
                <a:gridCol w="1316348">
                  <a:extLst>
                    <a:ext uri="{9D8B030D-6E8A-4147-A177-3AD203B41FA5}">
                      <a16:colId xmlns:a16="http://schemas.microsoft.com/office/drawing/2014/main" val="1935329355"/>
                    </a:ext>
                  </a:extLst>
                </a:gridCol>
                <a:gridCol w="1316348">
                  <a:extLst>
                    <a:ext uri="{9D8B030D-6E8A-4147-A177-3AD203B41FA5}">
                      <a16:colId xmlns:a16="http://schemas.microsoft.com/office/drawing/2014/main" val="2552892261"/>
                    </a:ext>
                  </a:extLst>
                </a:gridCol>
              </a:tblGrid>
              <a:tr h="146498">
                <a:tc>
                  <a:txBody>
                    <a:bodyPr/>
                    <a:lstStyle/>
                    <a:p>
                      <a:pPr algn="ctr">
                        <a:tabLst>
                          <a:tab pos="3245485" algn="l"/>
                        </a:tabLst>
                      </a:pPr>
                      <a:r>
                        <a:rPr lang="en-GB" sz="4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a:noFill/>
                    </a:lnL>
                    <a:lnR w="28575" cap="flat" cmpd="sng" algn="ctr">
                      <a:solidFill>
                        <a:srgbClr val="000000"/>
                      </a:solidFill>
                      <a:prstDash val="solid"/>
                      <a:round/>
                      <a:headEnd type="none" w="med" len="med"/>
                      <a:tailEnd type="none" w="med" len="med"/>
                    </a:lnR>
                    <a:lnT>
                      <a:noFill/>
                    </a:lnT>
                    <a:lnB>
                      <a:noFill/>
                    </a:lnB>
                  </a:tcPr>
                </a:tc>
                <a:tc gridSpan="6">
                  <a:txBody>
                    <a:bodyPr/>
                    <a:lstStyle/>
                    <a:p>
                      <a:pPr algn="ctr">
                        <a:tabLst>
                          <a:tab pos="3245485" algn="l"/>
                        </a:tabLst>
                      </a:pPr>
                      <a:r>
                        <a:rPr lang="en-GB" sz="10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Long Term Curriculum Map for Physical Education</a:t>
                      </a:r>
                      <a:endParaRPr lang="en-GB" sz="10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030198"/>
                  </a:ext>
                </a:extLst>
              </a:tr>
              <a:tr h="146498">
                <a:tc>
                  <a:txBody>
                    <a:bodyPr/>
                    <a:lstStyle/>
                    <a:p>
                      <a:pPr algn="ctr">
                        <a:tabLst>
                          <a:tab pos="3245485" algn="l"/>
                        </a:tabLst>
                      </a:pPr>
                      <a:r>
                        <a:rPr lang="en-GB" sz="4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400">
                        <a:effectLst/>
                        <a:latin typeface="Arial" panose="020B0604020202020204" pitchFamily="34" charset="0"/>
                        <a:ea typeface="Times New Roman" panose="02020603050405020304" pitchFamily="18" charset="0"/>
                        <a:cs typeface="Times New Roman" panose="02020603050405020304" pitchFamily="18" charset="0"/>
                      </a:endParaRPr>
                    </a:p>
                  </a:txBody>
                  <a:tcPr marL="24764" marR="24764"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b="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Term 1 (1)</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tabLst>
                          <a:tab pos="3245485" algn="l"/>
                        </a:tabLst>
                      </a:pPr>
                      <a:r>
                        <a:rPr lang="en-GB" sz="1000" b="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Term 1   (2)</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a:tabLst>
                          <a:tab pos="3245485" algn="l"/>
                        </a:tabLst>
                      </a:pPr>
                      <a:r>
                        <a:rPr lang="en-GB" sz="1000" b="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Term 2 (3)</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3245485" algn="l"/>
                        </a:tabLst>
                      </a:pPr>
                      <a:r>
                        <a:rPr lang="en-GB" sz="1000" b="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Term 2 (4)</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tabLst>
                          <a:tab pos="3245485" algn="l"/>
                        </a:tabLst>
                      </a:pPr>
                      <a:r>
                        <a:rPr lang="en-GB" sz="1000" b="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Term 3 (5)</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tc>
                  <a:txBody>
                    <a:bodyPr/>
                    <a:lstStyle/>
                    <a:p>
                      <a:pPr algn="ctr">
                        <a:tabLst>
                          <a:tab pos="3245485" algn="l"/>
                        </a:tabLst>
                      </a:pPr>
                      <a:r>
                        <a:rPr lang="en-GB" sz="1000" b="1">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Term 3 (6)</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FF"/>
                    </a:solidFill>
                  </a:tcPr>
                </a:tc>
                <a:extLst>
                  <a:ext uri="{0D108BD9-81ED-4DB2-BD59-A6C34878D82A}">
                    <a16:rowId xmlns:a16="http://schemas.microsoft.com/office/drawing/2014/main" val="495908111"/>
                  </a:ext>
                </a:extLst>
              </a:tr>
              <a:tr h="439495">
                <a:tc>
                  <a:txBody>
                    <a:bodyPr/>
                    <a:lstStyle/>
                    <a:p>
                      <a:pPr algn="ctr">
                        <a:tabLst>
                          <a:tab pos="3245485" algn="l"/>
                        </a:tabLst>
                      </a:pPr>
                      <a:r>
                        <a:rPr lang="en-GB" sz="1200" b="1" dirty="0">
                          <a:effectLst/>
                          <a:latin typeface="Comic Sans MS" panose="030F0702030302020204" pitchFamily="66" charset="0"/>
                          <a:ea typeface="Times New Roman" panose="02020603050405020304" pitchFamily="18" charset="0"/>
                          <a:cs typeface="Times New Roman" panose="02020603050405020304" pitchFamily="18" charset="0"/>
                        </a:rPr>
                        <a:t>Time</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7 Weeks(-2&amp;3 Sept)</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en-GB" sz="1000" baseline="30000" dirty="0">
                          <a:effectLst/>
                          <a:latin typeface="Comic Sans MS" panose="030F0702030302020204" pitchFamily="66" charset="0"/>
                          <a:ea typeface="Times New Roman" panose="02020603050405020304" pitchFamily="18" charset="0"/>
                          <a:cs typeface="Times New Roman" panose="02020603050405020304" pitchFamily="18" charset="0"/>
                        </a:rPr>
                        <a:t>nd</a:t>
                      </a: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 Sept-22</a:t>
                      </a:r>
                      <a:r>
                        <a:rPr lang="en-GB" sz="1000" baseline="30000" dirty="0">
                          <a:effectLst/>
                          <a:latin typeface="Comic Sans MS" panose="030F0702030302020204" pitchFamily="66" charset="0"/>
                          <a:ea typeface="Times New Roman" panose="02020603050405020304" pitchFamily="18" charset="0"/>
                          <a:cs typeface="Times New Roman" panose="02020603050405020304" pitchFamily="18" charset="0"/>
                        </a:rPr>
                        <a:t>nd</a:t>
                      </a: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 Oct</a:t>
                      </a:r>
                    </a:p>
                    <a:p>
                      <a:pPr>
                        <a:tabLst>
                          <a:tab pos="3245485" algn="l"/>
                        </a:tabLst>
                      </a:pPr>
                      <a:r>
                        <a:rPr lang="en-GB" sz="1000" dirty="0">
                          <a:effectLst/>
                          <a:latin typeface="Comic Sans MS" panose="030F0702030302020204" pitchFamily="66" charset="0"/>
                          <a:ea typeface="Times New Roman" panose="02020603050405020304" pitchFamily="18" charset="0"/>
                          <a:cs typeface="Times New Roman" panose="02020603050405020304" pitchFamily="18" charset="0"/>
                        </a:rPr>
                        <a:t> </a:t>
                      </a: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6/7 Weeks( -xmas  wk)</a:t>
                      </a:r>
                    </a:p>
                    <a:p>
                      <a:pP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1st Nov-17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Dec</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6 week ( –18/2)</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6</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Jan-17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Feb</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6 Weeks (-8/4)</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28</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Feb-7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April</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5 6 Weeks (-8/4)</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25</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April-27</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May</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3245485" algn="l"/>
                        </a:tabLst>
                      </a:pPr>
                      <a:r>
                        <a:rPr lang="en-GB" sz="1000">
                          <a:effectLst/>
                          <a:latin typeface="Comic Sans MS" panose="030F0702030302020204" pitchFamily="66" charset="0"/>
                          <a:ea typeface="Times New Roman" panose="02020603050405020304" pitchFamily="18" charset="0"/>
                          <a:cs typeface="Times New Roman" panose="02020603050405020304" pitchFamily="18" charset="0"/>
                        </a:rPr>
                        <a:t>/7 Weeks(-last week)</a:t>
                      </a:r>
                    </a:p>
                    <a:p>
                      <a:pPr algn="ctr">
                        <a:tabLst>
                          <a:tab pos="3245485" algn="l"/>
                        </a:tabLst>
                      </a:pP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6</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June-21</a:t>
                      </a:r>
                      <a:r>
                        <a:rPr lang="en-GB" sz="1000" b="1" baseline="30000">
                          <a:effectLst/>
                          <a:latin typeface="Comic Sans MS" panose="030F0702030302020204" pitchFamily="66" charset="0"/>
                          <a:ea typeface="Times New Roman" panose="02020603050405020304" pitchFamily="18" charset="0"/>
                          <a:cs typeface="Times New Roman" panose="02020603050405020304" pitchFamily="18" charset="0"/>
                        </a:rPr>
                        <a:t>st</a:t>
                      </a:r>
                      <a:r>
                        <a:rPr lang="en-GB" sz="1000" b="1">
                          <a:effectLst/>
                          <a:latin typeface="Comic Sans MS" panose="030F0702030302020204" pitchFamily="66" charset="0"/>
                          <a:ea typeface="Times New Roman" panose="02020603050405020304" pitchFamily="18" charset="0"/>
                          <a:cs typeface="Times New Roman" panose="02020603050405020304" pitchFamily="18" charset="0"/>
                        </a:rPr>
                        <a:t> July</a:t>
                      </a:r>
                      <a:endParaRPr lang="en-GB" sz="10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28378"/>
                  </a:ext>
                </a:extLst>
              </a:tr>
              <a:tr h="1318484">
                <a:tc rowSpan="2">
                  <a:txBody>
                    <a:bodyPr/>
                    <a:lstStyle/>
                    <a:p>
                      <a:pPr algn="ctr">
                        <a:tabLst>
                          <a:tab pos="3245485" algn="l"/>
                        </a:tabLst>
                      </a:pPr>
                      <a:r>
                        <a:rPr lang="en-GB" sz="12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Year 5</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just">
                        <a:tabLst>
                          <a:tab pos="3245485" algn="l"/>
                        </a:tabLst>
                      </a:pP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 Boys/Mixed 7v7 Football Weds 6/12 Oct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lgn="just">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X country/</a:t>
                      </a:r>
                    </a:p>
                    <a:p>
                      <a:pPr algn="just">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orienteering</a:t>
                      </a:r>
                    </a:p>
                    <a:p>
                      <a:pPr algn="just">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err="1">
                          <a:effectLst/>
                          <a:latin typeface="Comic Sans MS" panose="030F0702030302020204" pitchFamily="66" charset="0"/>
                          <a:ea typeface="Times New Roman" panose="02020603050405020304" pitchFamily="18" charset="0"/>
                          <a:cs typeface="Arial" panose="020B0604020202020204" pitchFamily="34" charset="0"/>
                        </a:rPr>
                        <a:t>Sportshall</a:t>
                      </a:r>
                      <a:r>
                        <a:rPr lang="en-GB" sz="900" dirty="0">
                          <a:effectLst/>
                          <a:latin typeface="Comic Sans MS" panose="030F0702030302020204" pitchFamily="66" charset="0"/>
                          <a:ea typeface="Times New Roman" panose="02020603050405020304" pitchFamily="18" charset="0"/>
                          <a:cs typeface="Arial" panose="020B0604020202020204" pitchFamily="34" charset="0"/>
                        </a:rPr>
                        <a:t> indoor athletics</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U11 Swimming Gala Tues 15 Feb</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Dance</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Years 1-6 Virtual Dance Festival Thurs 7 Apr</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r>
                        <a:rPr lang="en-GB" sz="900" i="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Gymnastics floor</a:t>
                      </a:r>
                    </a:p>
                    <a:p>
                      <a:pPr>
                        <a:tabLst>
                          <a:tab pos="3245485" algn="l"/>
                        </a:tabLst>
                      </a:pPr>
                      <a:r>
                        <a:rPr lang="en-GB" sz="900" i="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a:effectLst/>
                          <a:latin typeface="Comic Sans MS" panose="030F0702030302020204" pitchFamily="66" charset="0"/>
                          <a:ea typeface="Times New Roman" panose="02020603050405020304" pitchFamily="18" charset="0"/>
                          <a:cs typeface="Arial" panose="020B0604020202020204" pitchFamily="34"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baseline="300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Orienteering Thurs 5 May</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Netball</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Boys / Mixed Kwik Cricket Tues 7 Jun</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43248"/>
                  </a:ext>
                </a:extLst>
              </a:tr>
              <a:tr h="1450333">
                <a:tc vMerge="1">
                  <a:txBody>
                    <a:bodyPr/>
                    <a:lstStyle/>
                    <a:p>
                      <a:endParaRPr lang="en-GB"/>
                    </a:p>
                  </a:txBody>
                  <a:tcPr/>
                </a:tc>
                <a:tc>
                  <a:txBody>
                    <a:bodyPr/>
                    <a:lstStyle/>
                    <a:p>
                      <a:pPr algn="just">
                        <a:tabLst>
                          <a:tab pos="3245485" algn="l"/>
                        </a:tabLst>
                      </a:pPr>
                      <a:r>
                        <a:rPr lang="en-GB" sz="90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 X country Thurs 30 Sep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tabLst>
                          <a:tab pos="3245485" algn="l"/>
                        </a:tabLst>
                      </a:pPr>
                      <a:r>
                        <a:rPr lang="en-GB" sz="9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Girls 7v7 Football Festival Thurs 21 Oct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lgn="just">
                        <a:tabLst>
                          <a:tab pos="3245485" algn="l"/>
                        </a:tabLst>
                      </a:pPr>
                      <a:r>
                        <a:rPr lang="en-GB" sz="9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X country/</a:t>
                      </a:r>
                    </a:p>
                    <a:p>
                      <a:pPr algn="just">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Orienteering.</a:t>
                      </a:r>
                    </a:p>
                    <a:p>
                      <a:pPr algn="just">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O/A</a:t>
                      </a: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 </a:t>
                      </a:r>
                      <a:r>
                        <a:rPr lang="en-GB" sz="900"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Quicksticks</a:t>
                      </a: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Hockey Competition Thurs 11</a:t>
                      </a:r>
                      <a:r>
                        <a:rPr lang="en-GB" sz="900"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Nov</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err="1">
                          <a:effectLst/>
                          <a:latin typeface="Comic Sans MS" panose="030F0702030302020204" pitchFamily="66" charset="0"/>
                          <a:ea typeface="Times New Roman" panose="02020603050405020304" pitchFamily="18" charset="0"/>
                          <a:cs typeface="Arial" panose="020B0604020202020204" pitchFamily="34" charset="0"/>
                        </a:rPr>
                        <a:t>Sportshall</a:t>
                      </a:r>
                      <a:r>
                        <a:rPr lang="en-GB" sz="900" dirty="0">
                          <a:effectLst/>
                          <a:latin typeface="Comic Sans MS" panose="030F0702030302020204" pitchFamily="66" charset="0"/>
                          <a:ea typeface="Times New Roman" panose="02020603050405020304" pitchFamily="18" charset="0"/>
                          <a:cs typeface="Arial" panose="020B0604020202020204" pitchFamily="34" charset="0"/>
                        </a:rPr>
                        <a:t> indoor athletics</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Dodgeball</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i="1"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Tag rugby</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Gymnastics apparatus</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Swimming</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BEE Netball Tues 24 May</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Field games</a:t>
                      </a: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Sports day</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Swimming</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Quadkids Athletics Tues 28 Jun</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Rounders/cricket</a:t>
                      </a: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Swimming</a:t>
                      </a: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17148"/>
                  </a:ext>
                </a:extLst>
              </a:tr>
              <a:tr h="922939">
                <a:tc rowSpan="2">
                  <a:txBody>
                    <a:bodyPr/>
                    <a:lstStyle/>
                    <a:p>
                      <a:pPr algn="ctr">
                        <a:tabLst>
                          <a:tab pos="3245485" algn="l"/>
                        </a:tabLst>
                      </a:pPr>
                      <a:r>
                        <a:rPr lang="en-GB" sz="1200" b="1"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Year 6</a:t>
                      </a:r>
                      <a:endParaRPr lang="en-GB" sz="12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6D9F1"/>
                    </a:solidFill>
                  </a:tcPr>
                </a:tc>
                <a:tc>
                  <a:txBody>
                    <a:bodyPr/>
                    <a:lstStyle/>
                    <a:p>
                      <a:pPr algn="just">
                        <a:tabLst>
                          <a:tab pos="3245485" algn="l"/>
                        </a:tabLst>
                      </a:pPr>
                      <a:r>
                        <a:rPr lang="en-GB" sz="90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 x country Thurs 30 Sep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b="1">
                          <a:effectLst/>
                          <a:latin typeface="Comic Sans MS" panose="030F0702030302020204" pitchFamily="66" charset="0"/>
                          <a:ea typeface="Times New Roman" panose="02020603050405020304" pitchFamily="18" charset="0"/>
                          <a:cs typeface="Arial" panose="020B0604020202020204" pitchFamily="34" charset="0"/>
                        </a:rPr>
                        <a:t>P.G.L</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b="1">
                          <a:effectLst/>
                          <a:latin typeface="Comic Sans MS" panose="030F0702030302020204" pitchFamily="66" charset="0"/>
                          <a:ea typeface="Times New Roman" panose="02020603050405020304" pitchFamily="18" charset="0"/>
                          <a:cs typeface="Arial" panose="020B0604020202020204" pitchFamily="34"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Sportshall indoor athletics</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Dodgeball</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U11 Swimming Gala Tues 15 Feb</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Gymnastics -floor</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r>
                        <a:rPr lang="en-GB" sz="900" i="1"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Years 1-6 Virtual Dance Festival Thurs 7 Apr</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Hockey</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BEE Netball Tues 24 May</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Netball</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3245485" algn="l"/>
                        </a:tabLst>
                      </a:pPr>
                      <a:r>
                        <a:rPr lang="en-GB" sz="90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Boys / Mixed Kwik Cricket Tues 7 Jun</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 </a:t>
                      </a: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202786"/>
                  </a:ext>
                </a:extLst>
              </a:tr>
              <a:tr h="1582181">
                <a:tc vMerge="1">
                  <a:txBody>
                    <a:bodyPr/>
                    <a:lstStyle/>
                    <a:p>
                      <a:endParaRPr lang="en-GB"/>
                    </a:p>
                  </a:txBody>
                  <a:tcPr/>
                </a:tc>
                <a:tc>
                  <a:txBody>
                    <a:bodyPr/>
                    <a:lstStyle/>
                    <a:p>
                      <a:pPr algn="just">
                        <a:tabLst>
                          <a:tab pos="3245485" algn="l"/>
                        </a:tabLst>
                      </a:pP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 Boys/Mixed 7v7 Football Weds 6/12 Oct 14:30-18:00 Great Heath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Girls 7v7 Football Festival Thurs 21 Oct 14:00-18:00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lgn="just">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X country/</a:t>
                      </a:r>
                    </a:p>
                    <a:p>
                      <a:pPr algn="just">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Orienteering.</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O/A</a:t>
                      </a:r>
                    </a:p>
                  </a:txBody>
                  <a:tcPr marL="24764" marR="24764"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U11S </a:t>
                      </a:r>
                      <a:r>
                        <a:rPr lang="en-GB" sz="900"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Quicksticks</a:t>
                      </a: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Hockey Competition Thurs 11</a:t>
                      </a:r>
                      <a:r>
                        <a:rPr lang="en-GB" sz="900" baseline="30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th</a:t>
                      </a: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Nov</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err="1">
                          <a:effectLst/>
                          <a:latin typeface="Comic Sans MS" panose="030F0702030302020204" pitchFamily="66" charset="0"/>
                          <a:ea typeface="Times New Roman" panose="02020603050405020304" pitchFamily="18" charset="0"/>
                          <a:cs typeface="Arial" panose="020B0604020202020204" pitchFamily="34" charset="0"/>
                        </a:rPr>
                        <a:t>Sportshall</a:t>
                      </a:r>
                      <a:r>
                        <a:rPr lang="en-GB" sz="900" dirty="0">
                          <a:effectLst/>
                          <a:latin typeface="Comic Sans MS" panose="030F0702030302020204" pitchFamily="66" charset="0"/>
                          <a:ea typeface="Times New Roman" panose="02020603050405020304" pitchFamily="18" charset="0"/>
                          <a:cs typeface="Arial" panose="020B0604020202020204" pitchFamily="34" charset="0"/>
                        </a:rPr>
                        <a:t> indoor athletics</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Yrs 5&amp;6 Sportshall Athletics  Tues 18 Jan</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Gymnastics apparatus</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a:effectLst/>
                          <a:latin typeface="Comic Sans MS" panose="030F0702030302020204" pitchFamily="66" charset="0"/>
                          <a:ea typeface="Times New Roman" panose="02020603050405020304" pitchFamily="18" charset="0"/>
                          <a:cs typeface="Arial" panose="020B0604020202020204" pitchFamily="34" charset="0"/>
                        </a:rPr>
                        <a:t>Tennis</a:t>
                      </a:r>
                      <a:endParaRPr lang="en-GB" sz="90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baseline="300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Orienteering Thurs 5 May</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Netball</a:t>
                      </a:r>
                    </a:p>
                    <a:p>
                      <a:pPr>
                        <a:tabLst>
                          <a:tab pos="3245485" algn="l"/>
                        </a:tabLst>
                      </a:pPr>
                      <a:r>
                        <a:rPr lang="en-GB" sz="900" baseline="300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U11 </a:t>
                      </a:r>
                      <a:r>
                        <a:rPr lang="en-GB" sz="900"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Quadkids</a:t>
                      </a: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Athletics Tues 28 Jun</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Daily mile</a:t>
                      </a: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Times New Roman" panose="02020603050405020304" pitchFamily="18" charset="0"/>
                        </a:rPr>
                        <a:t>Cricket/rounders</a:t>
                      </a: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tabLst>
                          <a:tab pos="3245485" algn="l"/>
                        </a:tabLst>
                      </a:pPr>
                      <a:r>
                        <a:rPr lang="en-GB" sz="900" dirty="0">
                          <a:effectLst/>
                          <a:latin typeface="Comic Sans MS" panose="030F0702030302020204" pitchFamily="66" charset="0"/>
                          <a:ea typeface="Times New Roman" panose="02020603050405020304" pitchFamily="18" charset="0"/>
                          <a:cs typeface="Arial" panose="020B0604020202020204" pitchFamily="34" charset="0"/>
                        </a:rPr>
                        <a:t> </a:t>
                      </a:r>
                      <a:endParaRPr lang="en-GB" sz="900" dirty="0">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24764" marR="24764"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3165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5"/>
          <p:cNvSpPr txBox="1"/>
          <p:nvPr/>
        </p:nvSpPr>
        <p:spPr>
          <a:xfrm rot="-5400000">
            <a:off x="-834914" y="1995360"/>
            <a:ext cx="38339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lt1"/>
                </a:solidFill>
                <a:latin typeface="Calibri"/>
                <a:ea typeface="Calibri"/>
                <a:cs typeface="Calibri"/>
                <a:sym typeface="Calibri"/>
              </a:rPr>
              <a:t>Implementation</a:t>
            </a:r>
            <a:endParaRPr sz="4000" b="1" dirty="0">
              <a:solidFill>
                <a:schemeClr val="lt1"/>
              </a:solidFill>
              <a:latin typeface="Calibri"/>
              <a:ea typeface="Calibri"/>
              <a:cs typeface="Calibri"/>
              <a:sym typeface="Calibri"/>
            </a:endParaRPr>
          </a:p>
        </p:txBody>
      </p:sp>
      <p:sp>
        <p:nvSpPr>
          <p:cNvPr id="222" name="Google Shape;222;p25"/>
          <p:cNvSpPr txBox="1"/>
          <p:nvPr/>
        </p:nvSpPr>
        <p:spPr>
          <a:xfrm>
            <a:off x="2280568" y="627508"/>
            <a:ext cx="451437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Example of planning</a:t>
            </a:r>
            <a:endParaRPr sz="4000" b="1" dirty="0">
              <a:solidFill>
                <a:schemeClr val="dk1"/>
              </a:solidFill>
              <a:latin typeface="Calibri"/>
              <a:ea typeface="Calibri"/>
              <a:cs typeface="Calibri"/>
              <a:sym typeface="Calibri"/>
            </a:endParaRPr>
          </a:p>
        </p:txBody>
      </p:sp>
      <p:sp>
        <p:nvSpPr>
          <p:cNvPr id="224" name="Google Shape;224;p25"/>
          <p:cNvSpPr txBox="1"/>
          <p:nvPr/>
        </p:nvSpPr>
        <p:spPr>
          <a:xfrm>
            <a:off x="2397308" y="2349303"/>
            <a:ext cx="9355428" cy="3631723"/>
          </a:xfrm>
          <a:prstGeom prst="rect">
            <a:avLst/>
          </a:prstGeom>
          <a:noFill/>
          <a:ln>
            <a:noFill/>
          </a:ln>
        </p:spPr>
        <p:txBody>
          <a:bodyPr spcFirstLastPara="1" wrap="square" lIns="91425" tIns="45700" rIns="91425" bIns="45700" anchor="t" anchorCtr="0">
            <a:spAutoFit/>
          </a:bodyPr>
          <a:lstStyle/>
          <a:p>
            <a:r>
              <a:rPr lang="en-GB" sz="2400" dirty="0">
                <a:solidFill>
                  <a:schemeClr val="dk1"/>
                </a:solidFill>
                <a:latin typeface="+mn-lt"/>
                <a:ea typeface="Calibri"/>
                <a:cs typeface="Calibri"/>
                <a:sym typeface="Calibri"/>
              </a:rPr>
              <a:t>Although we follow the same syllabus for Key Stage One and Two, we do adapt the plans in order that they are sufficient for both teachers to teach from and for students to learn.</a:t>
            </a:r>
            <a:endParaRPr dirty="0">
              <a:solidFill>
                <a:schemeClr val="dk1"/>
              </a:solidFill>
              <a:latin typeface="+mn-lt"/>
            </a:endParaRPr>
          </a:p>
          <a:p>
            <a:pPr marL="0" marR="0" lvl="0" indent="0" algn="l" rtl="0">
              <a:spcBef>
                <a:spcPts val="0"/>
              </a:spcBef>
              <a:spcAft>
                <a:spcPts val="0"/>
              </a:spcAft>
              <a:buNone/>
            </a:pPr>
            <a:endParaRPr sz="2400" dirty="0">
              <a:solidFill>
                <a:schemeClr val="dk1"/>
              </a:solidFill>
              <a:latin typeface="+mn-lt"/>
              <a:ea typeface="Calibri"/>
              <a:cs typeface="Calibri"/>
              <a:sym typeface="Calibri"/>
            </a:endParaRPr>
          </a:p>
          <a:p>
            <a:pPr marL="0" marR="0" lvl="0" indent="0" algn="l" rtl="0">
              <a:spcBef>
                <a:spcPts val="0"/>
              </a:spcBef>
              <a:spcAft>
                <a:spcPts val="0"/>
              </a:spcAft>
              <a:buNone/>
            </a:pPr>
            <a:r>
              <a:rPr lang="en-GB" sz="2400" dirty="0">
                <a:solidFill>
                  <a:schemeClr val="dk1"/>
                </a:solidFill>
                <a:latin typeface="+mn-lt"/>
                <a:ea typeface="Calibri"/>
                <a:cs typeface="Calibri"/>
                <a:sym typeface="Calibri"/>
              </a:rPr>
              <a:t>Teachers are non-specialists and the plans have therefore been set out to ensure that staff have the information and training they need in order that they can successfully deliver the lessons to our students.</a:t>
            </a:r>
            <a:endParaRPr dirty="0">
              <a:solidFill>
                <a:schemeClr val="dk1"/>
              </a:solidFill>
              <a:latin typeface="+mn-lt"/>
            </a:endParaRPr>
          </a:p>
          <a:p>
            <a:pPr marL="0" marR="0" lvl="0" indent="0" algn="l" rtl="0">
              <a:spcBef>
                <a:spcPts val="0"/>
              </a:spcBef>
              <a:spcAft>
                <a:spcPts val="0"/>
              </a:spcAft>
              <a:buNone/>
            </a:pPr>
            <a:endParaRPr sz="2400" dirty="0">
              <a:solidFill>
                <a:schemeClr val="dk1"/>
              </a:solidFill>
              <a:latin typeface="+mn-lt"/>
              <a:ea typeface="Calibri"/>
              <a:cs typeface="Calibri"/>
              <a:sym typeface="Calibri"/>
            </a:endParaRPr>
          </a:p>
          <a:p>
            <a:pPr marL="0" marR="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F346FAAB-5BE2-43CD-9877-01BAAFADB3CE}"/>
              </a:ext>
            </a:extLst>
          </p:cNvPr>
          <p:cNvPicPr>
            <a:picLocks noChangeAspect="1"/>
          </p:cNvPicPr>
          <p:nvPr/>
        </p:nvPicPr>
        <p:blipFill>
          <a:blip r:embed="rId3"/>
          <a:stretch>
            <a:fillRect/>
          </a:stretch>
        </p:blipFill>
        <p:spPr>
          <a:xfrm>
            <a:off x="9911432" y="627508"/>
            <a:ext cx="1719221" cy="1237595"/>
          </a:xfrm>
          <a:prstGeom prst="rect">
            <a:avLst/>
          </a:prstGeom>
        </p:spPr>
      </p:pic>
      <p:pic>
        <p:nvPicPr>
          <p:cNvPr id="8" name="Picture 7">
            <a:extLst>
              <a:ext uri="{FF2B5EF4-FFF2-40B4-BE49-F238E27FC236}">
                <a16:creationId xmlns:a16="http://schemas.microsoft.com/office/drawing/2014/main" id="{39720339-0882-4980-98CC-9A47D9C223EC}"/>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p:txBody>
      </p:sp>
      <p:sp>
        <p:nvSpPr>
          <p:cNvPr id="231" name="Google Shape;231;p26"/>
          <p:cNvSpPr txBox="1"/>
          <p:nvPr/>
        </p:nvSpPr>
        <p:spPr>
          <a:xfrm rot="-5400000">
            <a:off x="-834914" y="2100322"/>
            <a:ext cx="38339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lt1"/>
                </a:solidFill>
                <a:latin typeface="Calibri"/>
                <a:ea typeface="Calibri"/>
                <a:cs typeface="Calibri"/>
                <a:sym typeface="Calibri"/>
              </a:rPr>
              <a:t>Implementation</a:t>
            </a:r>
            <a:endParaRPr sz="4000" b="1" dirty="0">
              <a:solidFill>
                <a:schemeClr val="lt1"/>
              </a:solidFill>
              <a:latin typeface="Calibri"/>
              <a:ea typeface="Calibri"/>
              <a:cs typeface="Calibri"/>
              <a:sym typeface="Calibri"/>
            </a:endParaRPr>
          </a:p>
        </p:txBody>
      </p:sp>
      <p:sp>
        <p:nvSpPr>
          <p:cNvPr id="232" name="Google Shape;232;p26"/>
          <p:cNvSpPr txBox="1"/>
          <p:nvPr/>
        </p:nvSpPr>
        <p:spPr>
          <a:xfrm>
            <a:off x="2280568" y="0"/>
            <a:ext cx="78256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Example of planning</a:t>
            </a:r>
            <a:endParaRPr sz="4000" b="1" dirty="0">
              <a:solidFill>
                <a:schemeClr val="dk1"/>
              </a:solidFill>
              <a:latin typeface="Calibri"/>
              <a:ea typeface="Calibri"/>
              <a:cs typeface="Calibri"/>
              <a:sym typeface="Calibri"/>
            </a:endParaRPr>
          </a:p>
        </p:txBody>
      </p:sp>
      <p:sp>
        <p:nvSpPr>
          <p:cNvPr id="3" name="Text Box 1">
            <a:extLst>
              <a:ext uri="{FF2B5EF4-FFF2-40B4-BE49-F238E27FC236}">
                <a16:creationId xmlns:a16="http://schemas.microsoft.com/office/drawing/2014/main" id="{687912D2-1873-401E-8D0C-F006207AB2F3}"/>
              </a:ext>
            </a:extLst>
          </p:cNvPr>
          <p:cNvSpPr txBox="1">
            <a:spLocks noChangeArrowheads="1"/>
          </p:cNvSpPr>
          <p:nvPr/>
        </p:nvSpPr>
        <p:spPr bwMode="auto">
          <a:xfrm>
            <a:off x="4484688" y="1247775"/>
            <a:ext cx="5486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Text Box 2">
            <a:extLst>
              <a:ext uri="{FF2B5EF4-FFF2-40B4-BE49-F238E27FC236}">
                <a16:creationId xmlns:a16="http://schemas.microsoft.com/office/drawing/2014/main" id="{DA3CD3EA-B8C8-4F56-98FF-E1F0405B8AA4}"/>
              </a:ext>
            </a:extLst>
          </p:cNvPr>
          <p:cNvSpPr txBox="1">
            <a:spLocks noChangeArrowheads="1"/>
          </p:cNvSpPr>
          <p:nvPr/>
        </p:nvSpPr>
        <p:spPr bwMode="auto">
          <a:xfrm flipH="1">
            <a:off x="11698847" y="2736606"/>
            <a:ext cx="253219" cy="217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E77F07C-F6A6-48F3-BD84-9367E3C87CAD}"/>
              </a:ext>
            </a:extLst>
          </p:cNvPr>
          <p:cNvPicPr>
            <a:picLocks noChangeAspect="1"/>
          </p:cNvPicPr>
          <p:nvPr/>
        </p:nvPicPr>
        <p:blipFill>
          <a:blip r:embed="rId3"/>
          <a:stretch>
            <a:fillRect/>
          </a:stretch>
        </p:blipFill>
        <p:spPr>
          <a:xfrm>
            <a:off x="10106235" y="89088"/>
            <a:ext cx="1719221" cy="1237595"/>
          </a:xfrm>
          <a:prstGeom prst="rect">
            <a:avLst/>
          </a:prstGeom>
        </p:spPr>
      </p:pic>
      <p:pic>
        <p:nvPicPr>
          <p:cNvPr id="10" name="Picture 9">
            <a:extLst>
              <a:ext uri="{FF2B5EF4-FFF2-40B4-BE49-F238E27FC236}">
                <a16:creationId xmlns:a16="http://schemas.microsoft.com/office/drawing/2014/main" id="{6FB6F581-B11A-4BE9-B209-1F978F5B7058}"/>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4" name="Picture 3">
            <a:extLst>
              <a:ext uri="{FF2B5EF4-FFF2-40B4-BE49-F238E27FC236}">
                <a16:creationId xmlns:a16="http://schemas.microsoft.com/office/drawing/2014/main" id="{4AE17872-00E8-4817-971A-51A9598D95A3}"/>
              </a:ext>
            </a:extLst>
          </p:cNvPr>
          <p:cNvPicPr>
            <a:picLocks noChangeAspect="1"/>
          </p:cNvPicPr>
          <p:nvPr/>
        </p:nvPicPr>
        <p:blipFill>
          <a:blip r:embed="rId5"/>
          <a:stretch>
            <a:fillRect/>
          </a:stretch>
        </p:blipFill>
        <p:spPr>
          <a:xfrm>
            <a:off x="2280568" y="1809016"/>
            <a:ext cx="9584763" cy="3833905"/>
          </a:xfrm>
          <a:prstGeom prst="rect">
            <a:avLst/>
          </a:prstGeom>
        </p:spPr>
      </p:pic>
    </p:spTree>
    <p:extLst>
      <p:ext uri="{BB962C8B-B14F-4D97-AF65-F5344CB8AC3E}">
        <p14:creationId xmlns:p14="http://schemas.microsoft.com/office/powerpoint/2010/main" val="305313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p:txBody>
      </p:sp>
      <p:sp>
        <p:nvSpPr>
          <p:cNvPr id="231" name="Google Shape;231;p26"/>
          <p:cNvSpPr txBox="1"/>
          <p:nvPr/>
        </p:nvSpPr>
        <p:spPr>
          <a:xfrm rot="-5400000">
            <a:off x="-834914" y="2100322"/>
            <a:ext cx="38339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lt1"/>
                </a:solidFill>
                <a:latin typeface="Calibri"/>
                <a:ea typeface="Calibri"/>
                <a:cs typeface="Calibri"/>
                <a:sym typeface="Calibri"/>
              </a:rPr>
              <a:t>Implementation</a:t>
            </a:r>
            <a:endParaRPr sz="4000" b="1" dirty="0">
              <a:solidFill>
                <a:schemeClr val="lt1"/>
              </a:solidFill>
              <a:latin typeface="Calibri"/>
              <a:ea typeface="Calibri"/>
              <a:cs typeface="Calibri"/>
              <a:sym typeface="Calibri"/>
            </a:endParaRPr>
          </a:p>
        </p:txBody>
      </p:sp>
      <p:sp>
        <p:nvSpPr>
          <p:cNvPr id="232" name="Google Shape;232;p26"/>
          <p:cNvSpPr txBox="1"/>
          <p:nvPr/>
        </p:nvSpPr>
        <p:spPr>
          <a:xfrm>
            <a:off x="2280568" y="-134718"/>
            <a:ext cx="78256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Example of planning</a:t>
            </a:r>
            <a:endParaRPr sz="4000" b="1" dirty="0">
              <a:solidFill>
                <a:schemeClr val="dk1"/>
              </a:solidFill>
              <a:latin typeface="Calibri"/>
              <a:ea typeface="Calibri"/>
              <a:cs typeface="Calibri"/>
              <a:sym typeface="Calibri"/>
            </a:endParaRPr>
          </a:p>
        </p:txBody>
      </p:sp>
      <p:sp>
        <p:nvSpPr>
          <p:cNvPr id="3" name="Text Box 1">
            <a:extLst>
              <a:ext uri="{FF2B5EF4-FFF2-40B4-BE49-F238E27FC236}">
                <a16:creationId xmlns:a16="http://schemas.microsoft.com/office/drawing/2014/main" id="{687912D2-1873-401E-8D0C-F006207AB2F3}"/>
              </a:ext>
            </a:extLst>
          </p:cNvPr>
          <p:cNvSpPr txBox="1">
            <a:spLocks noChangeArrowheads="1"/>
          </p:cNvSpPr>
          <p:nvPr/>
        </p:nvSpPr>
        <p:spPr bwMode="auto">
          <a:xfrm>
            <a:off x="4484688" y="1247775"/>
            <a:ext cx="5486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Text Box 2">
            <a:extLst>
              <a:ext uri="{FF2B5EF4-FFF2-40B4-BE49-F238E27FC236}">
                <a16:creationId xmlns:a16="http://schemas.microsoft.com/office/drawing/2014/main" id="{DA3CD3EA-B8C8-4F56-98FF-E1F0405B8AA4}"/>
              </a:ext>
            </a:extLst>
          </p:cNvPr>
          <p:cNvSpPr txBox="1">
            <a:spLocks noChangeArrowheads="1"/>
          </p:cNvSpPr>
          <p:nvPr/>
        </p:nvSpPr>
        <p:spPr bwMode="auto">
          <a:xfrm flipH="1">
            <a:off x="11698847" y="2736606"/>
            <a:ext cx="253219" cy="217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2A8653D9-FA5F-462D-A84B-FAD9C775C146}"/>
              </a:ext>
            </a:extLst>
          </p:cNvPr>
          <p:cNvPicPr>
            <a:picLocks noChangeAspect="1"/>
          </p:cNvPicPr>
          <p:nvPr/>
        </p:nvPicPr>
        <p:blipFill>
          <a:blip r:embed="rId3"/>
          <a:stretch>
            <a:fillRect/>
          </a:stretch>
        </p:blipFill>
        <p:spPr>
          <a:xfrm>
            <a:off x="10572475" y="10180"/>
            <a:ext cx="1719221" cy="1237595"/>
          </a:xfrm>
          <a:prstGeom prst="rect">
            <a:avLst/>
          </a:prstGeom>
        </p:spPr>
      </p:pic>
      <p:pic>
        <p:nvPicPr>
          <p:cNvPr id="10" name="Picture 9">
            <a:extLst>
              <a:ext uri="{FF2B5EF4-FFF2-40B4-BE49-F238E27FC236}">
                <a16:creationId xmlns:a16="http://schemas.microsoft.com/office/drawing/2014/main" id="{706A63FB-C057-42E5-A397-945BC753AB1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2" name="Picture 1">
            <a:extLst>
              <a:ext uri="{FF2B5EF4-FFF2-40B4-BE49-F238E27FC236}">
                <a16:creationId xmlns:a16="http://schemas.microsoft.com/office/drawing/2014/main" id="{B6022840-6149-4606-AFB0-B85856875541}"/>
              </a:ext>
            </a:extLst>
          </p:cNvPr>
          <p:cNvPicPr>
            <a:picLocks noChangeAspect="1"/>
          </p:cNvPicPr>
          <p:nvPr/>
        </p:nvPicPr>
        <p:blipFill>
          <a:blip r:embed="rId5"/>
          <a:stretch>
            <a:fillRect/>
          </a:stretch>
        </p:blipFill>
        <p:spPr>
          <a:xfrm>
            <a:off x="2361085" y="537312"/>
            <a:ext cx="8485106" cy="6043523"/>
          </a:xfrm>
          <a:prstGeom prst="rect">
            <a:avLst/>
          </a:prstGeom>
        </p:spPr>
      </p:pic>
    </p:spTree>
    <p:extLst>
      <p:ext uri="{BB962C8B-B14F-4D97-AF65-F5344CB8AC3E}">
        <p14:creationId xmlns:p14="http://schemas.microsoft.com/office/powerpoint/2010/main" val="505915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p:txBody>
      </p:sp>
      <p:sp>
        <p:nvSpPr>
          <p:cNvPr id="231" name="Google Shape;231;p26"/>
          <p:cNvSpPr txBox="1"/>
          <p:nvPr/>
        </p:nvSpPr>
        <p:spPr>
          <a:xfrm rot="-5400000">
            <a:off x="-834914" y="2100322"/>
            <a:ext cx="38339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lt1"/>
                </a:solidFill>
                <a:latin typeface="Calibri"/>
                <a:ea typeface="Calibri"/>
                <a:cs typeface="Calibri"/>
                <a:sym typeface="Calibri"/>
              </a:rPr>
              <a:t>Implementation</a:t>
            </a:r>
            <a:endParaRPr sz="4000" b="1" dirty="0">
              <a:solidFill>
                <a:schemeClr val="lt1"/>
              </a:solidFill>
              <a:latin typeface="Calibri"/>
              <a:ea typeface="Calibri"/>
              <a:cs typeface="Calibri"/>
              <a:sym typeface="Calibri"/>
            </a:endParaRPr>
          </a:p>
        </p:txBody>
      </p:sp>
      <p:sp>
        <p:nvSpPr>
          <p:cNvPr id="232" name="Google Shape;232;p26"/>
          <p:cNvSpPr txBox="1"/>
          <p:nvPr/>
        </p:nvSpPr>
        <p:spPr>
          <a:xfrm>
            <a:off x="2280568" y="-134718"/>
            <a:ext cx="78256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Example of planning</a:t>
            </a:r>
            <a:endParaRPr sz="4000" b="1" dirty="0">
              <a:solidFill>
                <a:schemeClr val="dk1"/>
              </a:solidFill>
              <a:latin typeface="Calibri"/>
              <a:ea typeface="Calibri"/>
              <a:cs typeface="Calibri"/>
              <a:sym typeface="Calibri"/>
            </a:endParaRPr>
          </a:p>
        </p:txBody>
      </p:sp>
      <p:sp>
        <p:nvSpPr>
          <p:cNvPr id="3" name="Text Box 1">
            <a:extLst>
              <a:ext uri="{FF2B5EF4-FFF2-40B4-BE49-F238E27FC236}">
                <a16:creationId xmlns:a16="http://schemas.microsoft.com/office/drawing/2014/main" id="{687912D2-1873-401E-8D0C-F006207AB2F3}"/>
              </a:ext>
            </a:extLst>
          </p:cNvPr>
          <p:cNvSpPr txBox="1">
            <a:spLocks noChangeArrowheads="1"/>
          </p:cNvSpPr>
          <p:nvPr/>
        </p:nvSpPr>
        <p:spPr bwMode="auto">
          <a:xfrm>
            <a:off x="4484688" y="1247775"/>
            <a:ext cx="5486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Text Box 2">
            <a:extLst>
              <a:ext uri="{FF2B5EF4-FFF2-40B4-BE49-F238E27FC236}">
                <a16:creationId xmlns:a16="http://schemas.microsoft.com/office/drawing/2014/main" id="{DA3CD3EA-B8C8-4F56-98FF-E1F0405B8AA4}"/>
              </a:ext>
            </a:extLst>
          </p:cNvPr>
          <p:cNvSpPr txBox="1">
            <a:spLocks noChangeArrowheads="1"/>
          </p:cNvSpPr>
          <p:nvPr/>
        </p:nvSpPr>
        <p:spPr bwMode="auto">
          <a:xfrm flipH="1">
            <a:off x="11698847" y="2736606"/>
            <a:ext cx="253219" cy="217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2A8653D9-FA5F-462D-A84B-FAD9C775C146}"/>
              </a:ext>
            </a:extLst>
          </p:cNvPr>
          <p:cNvPicPr>
            <a:picLocks noChangeAspect="1"/>
          </p:cNvPicPr>
          <p:nvPr/>
        </p:nvPicPr>
        <p:blipFill>
          <a:blip r:embed="rId3"/>
          <a:stretch>
            <a:fillRect/>
          </a:stretch>
        </p:blipFill>
        <p:spPr>
          <a:xfrm>
            <a:off x="10572475" y="10180"/>
            <a:ext cx="1719221" cy="1237595"/>
          </a:xfrm>
          <a:prstGeom prst="rect">
            <a:avLst/>
          </a:prstGeom>
        </p:spPr>
      </p:pic>
      <p:pic>
        <p:nvPicPr>
          <p:cNvPr id="10" name="Picture 9">
            <a:extLst>
              <a:ext uri="{FF2B5EF4-FFF2-40B4-BE49-F238E27FC236}">
                <a16:creationId xmlns:a16="http://schemas.microsoft.com/office/drawing/2014/main" id="{706A63FB-C057-42E5-A397-945BC753AB1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4" name="Picture 3">
            <a:extLst>
              <a:ext uri="{FF2B5EF4-FFF2-40B4-BE49-F238E27FC236}">
                <a16:creationId xmlns:a16="http://schemas.microsoft.com/office/drawing/2014/main" id="{DA7ABD5B-2C19-47C6-B46D-E46E7C4E4964}"/>
              </a:ext>
            </a:extLst>
          </p:cNvPr>
          <p:cNvPicPr>
            <a:picLocks noChangeAspect="1"/>
          </p:cNvPicPr>
          <p:nvPr/>
        </p:nvPicPr>
        <p:blipFill>
          <a:blip r:embed="rId5"/>
          <a:stretch>
            <a:fillRect/>
          </a:stretch>
        </p:blipFill>
        <p:spPr>
          <a:xfrm>
            <a:off x="2164078" y="498289"/>
            <a:ext cx="8639910" cy="6153782"/>
          </a:xfrm>
          <a:prstGeom prst="rect">
            <a:avLst/>
          </a:prstGeom>
        </p:spPr>
      </p:pic>
    </p:spTree>
    <p:extLst>
      <p:ext uri="{BB962C8B-B14F-4D97-AF65-F5344CB8AC3E}">
        <p14:creationId xmlns:p14="http://schemas.microsoft.com/office/powerpoint/2010/main" val="1947772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p:txBody>
      </p:sp>
      <p:sp>
        <p:nvSpPr>
          <p:cNvPr id="231" name="Google Shape;231;p26"/>
          <p:cNvSpPr txBox="1"/>
          <p:nvPr/>
        </p:nvSpPr>
        <p:spPr>
          <a:xfrm rot="-5400000">
            <a:off x="-834914" y="2100322"/>
            <a:ext cx="38339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lt1"/>
                </a:solidFill>
                <a:latin typeface="Calibri"/>
                <a:ea typeface="Calibri"/>
                <a:cs typeface="Calibri"/>
                <a:sym typeface="Calibri"/>
              </a:rPr>
              <a:t>Implementation</a:t>
            </a:r>
            <a:endParaRPr sz="4000" b="1" dirty="0">
              <a:solidFill>
                <a:schemeClr val="lt1"/>
              </a:solidFill>
              <a:latin typeface="Calibri"/>
              <a:ea typeface="Calibri"/>
              <a:cs typeface="Calibri"/>
              <a:sym typeface="Calibri"/>
            </a:endParaRPr>
          </a:p>
        </p:txBody>
      </p:sp>
      <p:sp>
        <p:nvSpPr>
          <p:cNvPr id="232" name="Google Shape;232;p26"/>
          <p:cNvSpPr txBox="1"/>
          <p:nvPr/>
        </p:nvSpPr>
        <p:spPr>
          <a:xfrm>
            <a:off x="2280568" y="-134718"/>
            <a:ext cx="78256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Example of planning</a:t>
            </a:r>
            <a:endParaRPr sz="4000" b="1" dirty="0">
              <a:solidFill>
                <a:schemeClr val="dk1"/>
              </a:solidFill>
              <a:latin typeface="Calibri"/>
              <a:ea typeface="Calibri"/>
              <a:cs typeface="Calibri"/>
              <a:sym typeface="Calibri"/>
            </a:endParaRPr>
          </a:p>
        </p:txBody>
      </p:sp>
      <p:sp>
        <p:nvSpPr>
          <p:cNvPr id="3" name="Text Box 1">
            <a:extLst>
              <a:ext uri="{FF2B5EF4-FFF2-40B4-BE49-F238E27FC236}">
                <a16:creationId xmlns:a16="http://schemas.microsoft.com/office/drawing/2014/main" id="{687912D2-1873-401E-8D0C-F006207AB2F3}"/>
              </a:ext>
            </a:extLst>
          </p:cNvPr>
          <p:cNvSpPr txBox="1">
            <a:spLocks noChangeArrowheads="1"/>
          </p:cNvSpPr>
          <p:nvPr/>
        </p:nvSpPr>
        <p:spPr bwMode="auto">
          <a:xfrm>
            <a:off x="4484688" y="1247775"/>
            <a:ext cx="5486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Text Box 2">
            <a:extLst>
              <a:ext uri="{FF2B5EF4-FFF2-40B4-BE49-F238E27FC236}">
                <a16:creationId xmlns:a16="http://schemas.microsoft.com/office/drawing/2014/main" id="{DA3CD3EA-B8C8-4F56-98FF-E1F0405B8AA4}"/>
              </a:ext>
            </a:extLst>
          </p:cNvPr>
          <p:cNvSpPr txBox="1">
            <a:spLocks noChangeArrowheads="1"/>
          </p:cNvSpPr>
          <p:nvPr/>
        </p:nvSpPr>
        <p:spPr bwMode="auto">
          <a:xfrm flipH="1">
            <a:off x="11698847" y="2736606"/>
            <a:ext cx="253219" cy="217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2A8653D9-FA5F-462D-A84B-FAD9C775C146}"/>
              </a:ext>
            </a:extLst>
          </p:cNvPr>
          <p:cNvPicPr>
            <a:picLocks noChangeAspect="1"/>
          </p:cNvPicPr>
          <p:nvPr/>
        </p:nvPicPr>
        <p:blipFill>
          <a:blip r:embed="rId3"/>
          <a:stretch>
            <a:fillRect/>
          </a:stretch>
        </p:blipFill>
        <p:spPr>
          <a:xfrm>
            <a:off x="10572475" y="10180"/>
            <a:ext cx="1719221" cy="1237595"/>
          </a:xfrm>
          <a:prstGeom prst="rect">
            <a:avLst/>
          </a:prstGeom>
        </p:spPr>
      </p:pic>
      <p:pic>
        <p:nvPicPr>
          <p:cNvPr id="10" name="Picture 9">
            <a:extLst>
              <a:ext uri="{FF2B5EF4-FFF2-40B4-BE49-F238E27FC236}">
                <a16:creationId xmlns:a16="http://schemas.microsoft.com/office/drawing/2014/main" id="{706A63FB-C057-42E5-A397-945BC753AB1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2" name="Picture 1">
            <a:extLst>
              <a:ext uri="{FF2B5EF4-FFF2-40B4-BE49-F238E27FC236}">
                <a16:creationId xmlns:a16="http://schemas.microsoft.com/office/drawing/2014/main" id="{24E20447-A473-41B2-B185-BAB3234C0E97}"/>
              </a:ext>
            </a:extLst>
          </p:cNvPr>
          <p:cNvPicPr>
            <a:picLocks noChangeAspect="1"/>
          </p:cNvPicPr>
          <p:nvPr/>
        </p:nvPicPr>
        <p:blipFill>
          <a:blip r:embed="rId5"/>
          <a:stretch>
            <a:fillRect/>
          </a:stretch>
        </p:blipFill>
        <p:spPr>
          <a:xfrm>
            <a:off x="2351707" y="537312"/>
            <a:ext cx="8619042" cy="6156458"/>
          </a:xfrm>
          <a:prstGeom prst="rect">
            <a:avLst/>
          </a:prstGeom>
        </p:spPr>
      </p:pic>
    </p:spTree>
    <p:extLst>
      <p:ext uri="{BB962C8B-B14F-4D97-AF65-F5344CB8AC3E}">
        <p14:creationId xmlns:p14="http://schemas.microsoft.com/office/powerpoint/2010/main" val="416750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dirty="0">
              <a:solidFill>
                <a:schemeClr val="lt1"/>
              </a:solidFill>
              <a:latin typeface="Calibri"/>
              <a:ea typeface="Calibri"/>
              <a:cs typeface="Calibri"/>
              <a:sym typeface="Calibri"/>
            </a:endParaRPr>
          </a:p>
        </p:txBody>
      </p:sp>
      <p:sp>
        <p:nvSpPr>
          <p:cNvPr id="231" name="Google Shape;231;p26"/>
          <p:cNvSpPr txBox="1"/>
          <p:nvPr/>
        </p:nvSpPr>
        <p:spPr>
          <a:xfrm rot="-5400000">
            <a:off x="-834914" y="2100322"/>
            <a:ext cx="38339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lt1"/>
                </a:solidFill>
                <a:latin typeface="Calibri"/>
                <a:ea typeface="Calibri"/>
                <a:cs typeface="Calibri"/>
                <a:sym typeface="Calibri"/>
              </a:rPr>
              <a:t>Implementation</a:t>
            </a:r>
            <a:endParaRPr sz="4000" b="1" dirty="0">
              <a:solidFill>
                <a:schemeClr val="lt1"/>
              </a:solidFill>
              <a:latin typeface="Calibri"/>
              <a:ea typeface="Calibri"/>
              <a:cs typeface="Calibri"/>
              <a:sym typeface="Calibri"/>
            </a:endParaRPr>
          </a:p>
        </p:txBody>
      </p:sp>
      <p:sp>
        <p:nvSpPr>
          <p:cNvPr id="232" name="Google Shape;232;p26"/>
          <p:cNvSpPr txBox="1"/>
          <p:nvPr/>
        </p:nvSpPr>
        <p:spPr>
          <a:xfrm>
            <a:off x="2280568" y="-134718"/>
            <a:ext cx="782566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Example of planning</a:t>
            </a:r>
            <a:endParaRPr sz="4000" b="1" dirty="0">
              <a:solidFill>
                <a:schemeClr val="dk1"/>
              </a:solidFill>
              <a:latin typeface="Calibri"/>
              <a:ea typeface="Calibri"/>
              <a:cs typeface="Calibri"/>
              <a:sym typeface="Calibri"/>
            </a:endParaRPr>
          </a:p>
        </p:txBody>
      </p:sp>
      <p:sp>
        <p:nvSpPr>
          <p:cNvPr id="3" name="Text Box 1">
            <a:extLst>
              <a:ext uri="{FF2B5EF4-FFF2-40B4-BE49-F238E27FC236}">
                <a16:creationId xmlns:a16="http://schemas.microsoft.com/office/drawing/2014/main" id="{687912D2-1873-401E-8D0C-F006207AB2F3}"/>
              </a:ext>
            </a:extLst>
          </p:cNvPr>
          <p:cNvSpPr txBox="1">
            <a:spLocks noChangeArrowheads="1"/>
          </p:cNvSpPr>
          <p:nvPr/>
        </p:nvSpPr>
        <p:spPr bwMode="auto">
          <a:xfrm>
            <a:off x="4484688" y="1247775"/>
            <a:ext cx="54864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Text Box 2">
            <a:extLst>
              <a:ext uri="{FF2B5EF4-FFF2-40B4-BE49-F238E27FC236}">
                <a16:creationId xmlns:a16="http://schemas.microsoft.com/office/drawing/2014/main" id="{DA3CD3EA-B8C8-4F56-98FF-E1F0405B8AA4}"/>
              </a:ext>
            </a:extLst>
          </p:cNvPr>
          <p:cNvSpPr txBox="1">
            <a:spLocks noChangeArrowheads="1"/>
          </p:cNvSpPr>
          <p:nvPr/>
        </p:nvSpPr>
        <p:spPr bwMode="auto">
          <a:xfrm flipH="1">
            <a:off x="11698847" y="2736606"/>
            <a:ext cx="253219" cy="217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2A8653D9-FA5F-462D-A84B-FAD9C775C146}"/>
              </a:ext>
            </a:extLst>
          </p:cNvPr>
          <p:cNvPicPr>
            <a:picLocks noChangeAspect="1"/>
          </p:cNvPicPr>
          <p:nvPr/>
        </p:nvPicPr>
        <p:blipFill>
          <a:blip r:embed="rId3"/>
          <a:stretch>
            <a:fillRect/>
          </a:stretch>
        </p:blipFill>
        <p:spPr>
          <a:xfrm>
            <a:off x="10572475" y="10180"/>
            <a:ext cx="1719221" cy="1237595"/>
          </a:xfrm>
          <a:prstGeom prst="rect">
            <a:avLst/>
          </a:prstGeom>
        </p:spPr>
      </p:pic>
      <p:pic>
        <p:nvPicPr>
          <p:cNvPr id="10" name="Picture 9">
            <a:extLst>
              <a:ext uri="{FF2B5EF4-FFF2-40B4-BE49-F238E27FC236}">
                <a16:creationId xmlns:a16="http://schemas.microsoft.com/office/drawing/2014/main" id="{706A63FB-C057-42E5-A397-945BC753AB1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4" name="Picture 3">
            <a:extLst>
              <a:ext uri="{FF2B5EF4-FFF2-40B4-BE49-F238E27FC236}">
                <a16:creationId xmlns:a16="http://schemas.microsoft.com/office/drawing/2014/main" id="{20AA8D3C-B931-465A-BEC3-3CAC48F46147}"/>
              </a:ext>
            </a:extLst>
          </p:cNvPr>
          <p:cNvPicPr>
            <a:picLocks noChangeAspect="1"/>
          </p:cNvPicPr>
          <p:nvPr/>
        </p:nvPicPr>
        <p:blipFill>
          <a:blip r:embed="rId5"/>
          <a:stretch>
            <a:fillRect/>
          </a:stretch>
        </p:blipFill>
        <p:spPr>
          <a:xfrm>
            <a:off x="2164078" y="1937898"/>
            <a:ext cx="9843457" cy="2718802"/>
          </a:xfrm>
          <a:prstGeom prst="rect">
            <a:avLst/>
          </a:prstGeom>
        </p:spPr>
      </p:pic>
    </p:spTree>
    <p:extLst>
      <p:ext uri="{BB962C8B-B14F-4D97-AF65-F5344CB8AC3E}">
        <p14:creationId xmlns:p14="http://schemas.microsoft.com/office/powerpoint/2010/main" val="191051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28"/>
          <p:cNvSpPr txBox="1"/>
          <p:nvPr/>
        </p:nvSpPr>
        <p:spPr>
          <a:xfrm rot="-5400000">
            <a:off x="-834914" y="1737054"/>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sp>
        <p:nvSpPr>
          <p:cNvPr id="252" name="Google Shape;252;p28"/>
          <p:cNvSpPr txBox="1"/>
          <p:nvPr/>
        </p:nvSpPr>
        <p:spPr>
          <a:xfrm>
            <a:off x="2188731" y="1107186"/>
            <a:ext cx="9144000" cy="2387600"/>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n-GB" sz="9600" b="1" dirty="0">
                <a:solidFill>
                  <a:schemeClr val="dk1"/>
                </a:solidFill>
                <a:latin typeface="Calibri"/>
                <a:ea typeface="Calibri"/>
                <a:cs typeface="Calibri"/>
                <a:sym typeface="Calibri"/>
              </a:rPr>
              <a:t>Physical Education</a:t>
            </a:r>
            <a:br>
              <a:rPr lang="en-GB" sz="12000" b="1" dirty="0">
                <a:solidFill>
                  <a:schemeClr val="dk1"/>
                </a:solidFill>
                <a:latin typeface="Calibri"/>
                <a:ea typeface="Calibri"/>
                <a:cs typeface="Calibri"/>
                <a:sym typeface="Calibri"/>
              </a:rPr>
            </a:br>
            <a:r>
              <a:rPr lang="en-GB" sz="6600" b="1" dirty="0">
                <a:solidFill>
                  <a:schemeClr val="dk1"/>
                </a:solidFill>
                <a:latin typeface="Calibri"/>
                <a:ea typeface="Calibri"/>
                <a:cs typeface="Calibri"/>
                <a:sym typeface="Calibri"/>
              </a:rPr>
              <a:t>Impact</a:t>
            </a:r>
            <a:endParaRPr sz="6600" b="1"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E3A2ABD-8F34-4E8A-A4A1-8026E82CB624}"/>
              </a:ext>
            </a:extLst>
          </p:cNvPr>
          <p:cNvPicPr>
            <a:picLocks noChangeAspect="1"/>
          </p:cNvPicPr>
          <p:nvPr/>
        </p:nvPicPr>
        <p:blipFill>
          <a:blip r:embed="rId3"/>
          <a:stretch>
            <a:fillRect/>
          </a:stretch>
        </p:blipFill>
        <p:spPr>
          <a:xfrm>
            <a:off x="10114015" y="292085"/>
            <a:ext cx="1719221" cy="1237595"/>
          </a:xfrm>
          <a:prstGeom prst="rect">
            <a:avLst/>
          </a:prstGeom>
        </p:spPr>
      </p:pic>
      <p:pic>
        <p:nvPicPr>
          <p:cNvPr id="7" name="Picture 6">
            <a:extLst>
              <a:ext uri="{FF2B5EF4-FFF2-40B4-BE49-F238E27FC236}">
                <a16:creationId xmlns:a16="http://schemas.microsoft.com/office/drawing/2014/main" id="{B9B4076F-FC68-4905-93C9-3581DDD5FD4C}"/>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9"/>
          <p:cNvSpPr txBox="1"/>
          <p:nvPr/>
        </p:nvSpPr>
        <p:spPr>
          <a:xfrm rot="-5400000">
            <a:off x="-834914" y="1497902"/>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sp>
        <p:nvSpPr>
          <p:cNvPr id="261" name="Google Shape;261;p29"/>
          <p:cNvSpPr txBox="1"/>
          <p:nvPr/>
        </p:nvSpPr>
        <p:spPr>
          <a:xfrm>
            <a:off x="2337695" y="60960"/>
            <a:ext cx="969235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Impact</a:t>
            </a:r>
            <a:endParaRPr sz="4000" b="1" dirty="0">
              <a:solidFill>
                <a:schemeClr val="dk1"/>
              </a:solidFill>
              <a:latin typeface="Calibri"/>
              <a:ea typeface="Calibri"/>
              <a:cs typeface="Calibri"/>
              <a:sym typeface="Calibri"/>
            </a:endParaRPr>
          </a:p>
        </p:txBody>
      </p:sp>
      <p:sp>
        <p:nvSpPr>
          <p:cNvPr id="263" name="Google Shape;263;p29"/>
          <p:cNvSpPr/>
          <p:nvPr/>
        </p:nvSpPr>
        <p:spPr>
          <a:xfrm>
            <a:off x="2262581" y="175947"/>
            <a:ext cx="9692356" cy="48013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800" dirty="0">
              <a:solidFill>
                <a:schemeClr val="dk1"/>
              </a:solidFill>
              <a:latin typeface="Calibri"/>
              <a:ea typeface="Calibri"/>
              <a:cs typeface="Calibri"/>
              <a:sym typeface="Calibri"/>
            </a:endParaRPr>
          </a:p>
          <a:p>
            <a:endParaRPr lang="en-GB" sz="2400" dirty="0"/>
          </a:p>
          <a:p>
            <a:r>
              <a:rPr lang="en-GB" sz="2400" dirty="0"/>
              <a:t>At Ditton Lodge Community Primary School, we ensure that our PE curriculum is progressive and allows children to develop fundamental skills and apply them to a variety of sports and activities. All children are provided with the skills and given opportunities to demonstrate improvement to achieve their personal best. Our pupils are physically active, and this has positive implications for their well-being and learning in the classroom. Children understand how to lead a healthy lifestyle and understand the importance of exercise. Th recent pupil voice survey data showed children enjoy PE and develop a love of sport, and physical activity, that they attend sport outside of school hours. All pupils understand the values and importance of fair play and being a good sportsperson. The PE curriculum helps children become confident to take initiative, lead activities and encourage them to become lifelong participants in sport and games. Sports Ambassadors regularly update the board.</a:t>
            </a:r>
            <a:endParaRPr sz="32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165A700-6FD6-4C24-9557-D6372110FF63}"/>
              </a:ext>
            </a:extLst>
          </p:cNvPr>
          <p:cNvPicPr>
            <a:picLocks noChangeAspect="1"/>
          </p:cNvPicPr>
          <p:nvPr/>
        </p:nvPicPr>
        <p:blipFill>
          <a:blip r:embed="rId3"/>
          <a:stretch>
            <a:fillRect/>
          </a:stretch>
        </p:blipFill>
        <p:spPr>
          <a:xfrm>
            <a:off x="10235717" y="1"/>
            <a:ext cx="1299792" cy="935666"/>
          </a:xfrm>
          <a:prstGeom prst="rect">
            <a:avLst/>
          </a:prstGeom>
        </p:spPr>
      </p:pic>
      <p:pic>
        <p:nvPicPr>
          <p:cNvPr id="8" name="Picture 7">
            <a:extLst>
              <a:ext uri="{FF2B5EF4-FFF2-40B4-BE49-F238E27FC236}">
                <a16:creationId xmlns:a16="http://schemas.microsoft.com/office/drawing/2014/main" id="{DC05EBE4-BACC-4804-96E0-286EE458DAB1}"/>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9"/>
          <p:cNvSpPr txBox="1"/>
          <p:nvPr/>
        </p:nvSpPr>
        <p:spPr>
          <a:xfrm rot="-5400000">
            <a:off x="-834914" y="1497902"/>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sp>
        <p:nvSpPr>
          <p:cNvPr id="261" name="Google Shape;261;p29"/>
          <p:cNvSpPr txBox="1"/>
          <p:nvPr/>
        </p:nvSpPr>
        <p:spPr>
          <a:xfrm>
            <a:off x="2337695" y="60960"/>
            <a:ext cx="969235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Impact</a:t>
            </a:r>
            <a:endParaRPr sz="4000" b="1"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165A700-6FD6-4C24-9557-D6372110FF63}"/>
              </a:ext>
            </a:extLst>
          </p:cNvPr>
          <p:cNvPicPr>
            <a:picLocks noChangeAspect="1"/>
          </p:cNvPicPr>
          <p:nvPr/>
        </p:nvPicPr>
        <p:blipFill>
          <a:blip r:embed="rId3"/>
          <a:stretch>
            <a:fillRect/>
          </a:stretch>
        </p:blipFill>
        <p:spPr>
          <a:xfrm>
            <a:off x="10235717" y="1"/>
            <a:ext cx="1299792" cy="935666"/>
          </a:xfrm>
          <a:prstGeom prst="rect">
            <a:avLst/>
          </a:prstGeom>
        </p:spPr>
      </p:pic>
      <p:pic>
        <p:nvPicPr>
          <p:cNvPr id="8" name="Picture 7">
            <a:extLst>
              <a:ext uri="{FF2B5EF4-FFF2-40B4-BE49-F238E27FC236}">
                <a16:creationId xmlns:a16="http://schemas.microsoft.com/office/drawing/2014/main" id="{DC05EBE4-BACC-4804-96E0-286EE458DAB1}"/>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3" name="Picture 2">
            <a:extLst>
              <a:ext uri="{FF2B5EF4-FFF2-40B4-BE49-F238E27FC236}">
                <a16:creationId xmlns:a16="http://schemas.microsoft.com/office/drawing/2014/main" id="{9B108F1B-012B-4CF9-9D36-7E61281A2AD5}"/>
              </a:ext>
            </a:extLst>
          </p:cNvPr>
          <p:cNvPicPr>
            <a:picLocks noChangeAspect="1"/>
          </p:cNvPicPr>
          <p:nvPr/>
        </p:nvPicPr>
        <p:blipFill>
          <a:blip r:embed="rId5"/>
          <a:stretch>
            <a:fillRect/>
          </a:stretch>
        </p:blipFill>
        <p:spPr>
          <a:xfrm>
            <a:off x="2621347" y="768806"/>
            <a:ext cx="7831015" cy="5873261"/>
          </a:xfrm>
          <a:prstGeom prst="rect">
            <a:avLst/>
          </a:prstGeom>
        </p:spPr>
      </p:pic>
    </p:spTree>
    <p:extLst>
      <p:ext uri="{BB962C8B-B14F-4D97-AF65-F5344CB8AC3E}">
        <p14:creationId xmlns:p14="http://schemas.microsoft.com/office/powerpoint/2010/main" val="90860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Physical Education</a:t>
            </a:r>
            <a:endParaRPr sz="4400" b="1" dirty="0">
              <a:latin typeface="Calibri"/>
              <a:ea typeface="Calibri"/>
              <a:cs typeface="Calibri"/>
              <a:sym typeface="Calibri"/>
            </a:endParaRPr>
          </a:p>
        </p:txBody>
      </p:sp>
      <p:sp>
        <p:nvSpPr>
          <p:cNvPr id="95" name="Google Shape;95;p14"/>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rot="-5400000">
            <a:off x="-545625" y="1593508"/>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98" name="Google Shape;98;p14"/>
          <p:cNvSpPr txBox="1">
            <a:spLocks noGrp="1"/>
          </p:cNvSpPr>
          <p:nvPr>
            <p:ph type="subTitle" idx="1"/>
          </p:nvPr>
        </p:nvSpPr>
        <p:spPr>
          <a:xfrm>
            <a:off x="2273123" y="1237595"/>
            <a:ext cx="9408107" cy="5519233"/>
          </a:xfrm>
          <a:prstGeom prst="rect">
            <a:avLst/>
          </a:prstGeom>
          <a:noFill/>
          <a:ln>
            <a:noFill/>
          </a:ln>
        </p:spPr>
        <p:txBody>
          <a:bodyPr spcFirstLastPara="1" wrap="square" lIns="91425" tIns="45700" rIns="91425" bIns="45700" anchor="t" anchorCtr="0">
            <a:noAutofit/>
          </a:bodyPr>
          <a:lstStyle/>
          <a:p>
            <a:pPr marL="0" indent="0">
              <a:spcBef>
                <a:spcPts val="0"/>
              </a:spcBef>
              <a:buSzPts val="2000"/>
            </a:pPr>
            <a:endParaRPr lang="en-GB" sz="2000" b="1" dirty="0">
              <a:latin typeface="+mn-lt"/>
            </a:endParaRPr>
          </a:p>
          <a:p>
            <a:pPr marL="0" indent="0">
              <a:spcBef>
                <a:spcPts val="0"/>
              </a:spcBef>
              <a:buSzPts val="2000"/>
            </a:pPr>
            <a:endParaRPr lang="en-GB" sz="2000" b="1" dirty="0">
              <a:latin typeface="+mn-lt"/>
            </a:endParaRPr>
          </a:p>
          <a:p>
            <a:r>
              <a:rPr lang="en-GB" dirty="0"/>
              <a:t>Children regularly participate in competitive sports via intra house and inter school competitions through the Schools Sport Partnership. P.E lessons require children to be physically active for sustained periods of time, increasing strength stamina and flexibility and be able to make informed decisions to lead healthy and active lives. Swimming is an important life skill, by Year 6 we aspire for all children to leave primary school being able to swim at least 25 metres to meet national curriculum attainment target. Where possible, physical activity will be present in wider areas of the curriculum to re-enforce the importance of physical health and wellbeing. </a:t>
            </a:r>
          </a:p>
          <a:p>
            <a:endParaRPr lang="en-GB" dirty="0"/>
          </a:p>
          <a:p>
            <a:pPr marL="0" indent="0">
              <a:buSzPts val="2000"/>
            </a:pPr>
            <a:endParaRPr lang="en-US" sz="2000" b="1" dirty="0"/>
          </a:p>
          <a:p>
            <a:pPr marL="0" indent="0" algn="l">
              <a:buSzPts val="2000"/>
            </a:pPr>
            <a:endParaRPr lang="en-US" sz="2000" dirty="0"/>
          </a:p>
        </p:txBody>
      </p:sp>
      <p:pic>
        <p:nvPicPr>
          <p:cNvPr id="2" name="Picture 1">
            <a:extLst>
              <a:ext uri="{FF2B5EF4-FFF2-40B4-BE49-F238E27FC236}">
                <a16:creationId xmlns:a16="http://schemas.microsoft.com/office/drawing/2014/main" id="{EF95A1A6-BD10-48E8-8F7E-A2F43B8C993A}"/>
              </a:ext>
            </a:extLst>
          </p:cNvPr>
          <p:cNvPicPr>
            <a:picLocks noChangeAspect="1"/>
          </p:cNvPicPr>
          <p:nvPr/>
        </p:nvPicPr>
        <p:blipFill>
          <a:blip r:embed="rId3"/>
          <a:stretch>
            <a:fillRect/>
          </a:stretch>
        </p:blipFill>
        <p:spPr>
          <a:xfrm>
            <a:off x="9962009" y="0"/>
            <a:ext cx="1719221" cy="1237595"/>
          </a:xfrm>
          <a:prstGeom prst="rect">
            <a:avLst/>
          </a:prstGeom>
        </p:spPr>
      </p:pic>
      <p:pic>
        <p:nvPicPr>
          <p:cNvPr id="8" name="Picture 7">
            <a:extLst>
              <a:ext uri="{FF2B5EF4-FFF2-40B4-BE49-F238E27FC236}">
                <a16:creationId xmlns:a16="http://schemas.microsoft.com/office/drawing/2014/main" id="{E8C6AA98-2576-4449-ABFE-1D26D6EF2612}"/>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extLst>
      <p:ext uri="{BB962C8B-B14F-4D97-AF65-F5344CB8AC3E}">
        <p14:creationId xmlns:p14="http://schemas.microsoft.com/office/powerpoint/2010/main" val="2618834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9"/>
          <p:cNvSpPr txBox="1"/>
          <p:nvPr/>
        </p:nvSpPr>
        <p:spPr>
          <a:xfrm rot="-5400000">
            <a:off x="-834914" y="1497902"/>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sp>
        <p:nvSpPr>
          <p:cNvPr id="261" name="Google Shape;261;p29"/>
          <p:cNvSpPr txBox="1"/>
          <p:nvPr/>
        </p:nvSpPr>
        <p:spPr>
          <a:xfrm>
            <a:off x="2337695" y="60960"/>
            <a:ext cx="969235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Impact</a:t>
            </a:r>
            <a:endParaRPr sz="4000" b="1"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165A700-6FD6-4C24-9557-D6372110FF63}"/>
              </a:ext>
            </a:extLst>
          </p:cNvPr>
          <p:cNvPicPr>
            <a:picLocks noChangeAspect="1"/>
          </p:cNvPicPr>
          <p:nvPr/>
        </p:nvPicPr>
        <p:blipFill>
          <a:blip r:embed="rId3"/>
          <a:stretch>
            <a:fillRect/>
          </a:stretch>
        </p:blipFill>
        <p:spPr>
          <a:xfrm>
            <a:off x="10235717" y="1"/>
            <a:ext cx="1299792" cy="935666"/>
          </a:xfrm>
          <a:prstGeom prst="rect">
            <a:avLst/>
          </a:prstGeom>
        </p:spPr>
      </p:pic>
      <p:pic>
        <p:nvPicPr>
          <p:cNvPr id="8" name="Picture 7">
            <a:extLst>
              <a:ext uri="{FF2B5EF4-FFF2-40B4-BE49-F238E27FC236}">
                <a16:creationId xmlns:a16="http://schemas.microsoft.com/office/drawing/2014/main" id="{DC05EBE4-BACC-4804-96E0-286EE458DAB1}"/>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4" name="Rectangle 3">
            <a:extLst>
              <a:ext uri="{FF2B5EF4-FFF2-40B4-BE49-F238E27FC236}">
                <a16:creationId xmlns:a16="http://schemas.microsoft.com/office/drawing/2014/main" id="{59EDB27A-D3EA-48F0-80BE-959A3F284216}"/>
              </a:ext>
            </a:extLst>
          </p:cNvPr>
          <p:cNvSpPr/>
          <p:nvPr/>
        </p:nvSpPr>
        <p:spPr>
          <a:xfrm>
            <a:off x="2361085" y="852301"/>
            <a:ext cx="9373647" cy="5117363"/>
          </a:xfrm>
          <a:prstGeom prst="rect">
            <a:avLst/>
          </a:prstGeom>
        </p:spPr>
        <p:txBody>
          <a:bodyPr wrap="square">
            <a:spAutoFit/>
          </a:bodyPr>
          <a:lstStyle/>
          <a:p>
            <a:pPr>
              <a:lnSpc>
                <a:spcPct val="107000"/>
              </a:lnSpc>
            </a:pPr>
            <a:r>
              <a:rPr lang="en-GB" sz="1800" u="sng" dirty="0">
                <a:latin typeface="Calibri" panose="020F0502020204030204" pitchFamily="34" charset="0"/>
                <a:ea typeface="Calibri" panose="020F0502020204030204" pitchFamily="34" charset="0"/>
                <a:cs typeface="Times New Roman" panose="02020603050405020304" pitchFamily="18" charset="0"/>
              </a:rPr>
              <a:t>Ditton Lodge Primary School Sports Premium Report and Impact </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The sport premium is allocated by the government to fund additional and sustainable improvements to the provision of P.E and sport for the benefit of primary aged pupils to encourage the development of healthy and active lifestyles. Allocation of the funding was calculated by using the number of pupils in year 1 to 6 as recorded in the census. The senior leadership team allocated funds in consultation with the sports leader in order to address where the biggest impact is required. Sports ambassadors and student council also are given input regarding how to make lunch time breaks more active by running a pupil surveys.</a:t>
            </a:r>
          </a:p>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1800" dirty="0">
                <a:latin typeface="Calibri" panose="020F0502020204030204" pitchFamily="34" charset="0"/>
                <a:ea typeface="Calibri" panose="020F0502020204030204" pitchFamily="34" charset="0"/>
                <a:cs typeface="Times New Roman" panose="02020603050405020304" pitchFamily="18" charset="0"/>
              </a:rPr>
              <a:t>At Ditton Lodge our aims remain the same, to achieve self-sustaining improvement in the quality of PE and support in our school: </a:t>
            </a:r>
          </a:p>
          <a:p>
            <a:pPr marL="342900" lvl="0" indent="-342900">
              <a:lnSpc>
                <a:spcPct val="107000"/>
              </a:lnSpc>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Engagement of all pupils in regular physical activity - kick starting healthy lifestyles </a:t>
            </a:r>
          </a:p>
          <a:p>
            <a:pPr marL="342900" lvl="0" indent="-342900">
              <a:lnSpc>
                <a:spcPct val="107000"/>
              </a:lnSpc>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The profile of PE and sport being raised across the school as a tool for whole school improvement </a:t>
            </a:r>
          </a:p>
          <a:p>
            <a:pPr marL="342900" lvl="0" indent="-342900">
              <a:lnSpc>
                <a:spcPct val="107000"/>
              </a:lnSpc>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Increased confidence, knowledge and skill of staff in teaching PE and sport </a:t>
            </a:r>
          </a:p>
          <a:p>
            <a:pPr marL="342900" lvl="0" indent="-342900">
              <a:lnSpc>
                <a:spcPct val="107000"/>
              </a:lnSpc>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Broader experience of a range of sports and activities offered to all pupils </a:t>
            </a:r>
          </a:p>
          <a:p>
            <a:pPr marL="342900" lvl="0" indent="-342900">
              <a:lnSpc>
                <a:spcPct val="107000"/>
              </a:lnSpc>
              <a:buFont typeface="+mj-lt"/>
              <a:buAutoNum type="arabicPeriod"/>
            </a:pPr>
            <a:r>
              <a:rPr lang="en-GB" sz="1800" dirty="0">
                <a:latin typeface="Calibri" panose="020F0502020204030204" pitchFamily="34" charset="0"/>
                <a:ea typeface="Calibri" panose="020F0502020204030204" pitchFamily="34" charset="0"/>
                <a:cs typeface="Times New Roman" panose="02020603050405020304" pitchFamily="18" charset="0"/>
              </a:rPr>
              <a:t>Increased participation in competitive sports</a:t>
            </a:r>
          </a:p>
        </p:txBody>
      </p:sp>
    </p:spTree>
    <p:extLst>
      <p:ext uri="{BB962C8B-B14F-4D97-AF65-F5344CB8AC3E}">
        <p14:creationId xmlns:p14="http://schemas.microsoft.com/office/powerpoint/2010/main" val="965355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1"/>
          <p:cNvSpPr txBox="1"/>
          <p:nvPr/>
        </p:nvSpPr>
        <p:spPr>
          <a:xfrm rot="-5400000">
            <a:off x="-933963" y="1626028"/>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sp>
        <p:nvSpPr>
          <p:cNvPr id="282" name="Google Shape;282;p31"/>
          <p:cNvSpPr txBox="1"/>
          <p:nvPr/>
        </p:nvSpPr>
        <p:spPr>
          <a:xfrm>
            <a:off x="2164080" y="533837"/>
            <a:ext cx="969235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How do you measure the impact of Physical Education teaching?</a:t>
            </a:r>
            <a:endParaRPr sz="4000" b="1"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A4882E5-54F5-46C8-99FB-6AF30ABA0829}"/>
              </a:ext>
            </a:extLst>
          </p:cNvPr>
          <p:cNvPicPr>
            <a:picLocks noChangeAspect="1"/>
          </p:cNvPicPr>
          <p:nvPr/>
        </p:nvPicPr>
        <p:blipFill>
          <a:blip r:embed="rId3"/>
          <a:stretch>
            <a:fillRect/>
          </a:stretch>
        </p:blipFill>
        <p:spPr>
          <a:xfrm>
            <a:off x="11066895" y="120871"/>
            <a:ext cx="865390" cy="622958"/>
          </a:xfrm>
          <a:prstGeom prst="rect">
            <a:avLst/>
          </a:prstGeom>
        </p:spPr>
      </p:pic>
      <p:pic>
        <p:nvPicPr>
          <p:cNvPr id="9" name="Picture 8">
            <a:extLst>
              <a:ext uri="{FF2B5EF4-FFF2-40B4-BE49-F238E27FC236}">
                <a16:creationId xmlns:a16="http://schemas.microsoft.com/office/drawing/2014/main" id="{02306139-C8E5-41E2-BE29-FD5466930EE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5" name="TextBox 4">
            <a:extLst>
              <a:ext uri="{FF2B5EF4-FFF2-40B4-BE49-F238E27FC236}">
                <a16:creationId xmlns:a16="http://schemas.microsoft.com/office/drawing/2014/main" id="{916558CC-373E-4A04-8814-8B4F7D808E37}"/>
              </a:ext>
            </a:extLst>
          </p:cNvPr>
          <p:cNvSpPr txBox="1"/>
          <p:nvPr/>
        </p:nvSpPr>
        <p:spPr>
          <a:xfrm>
            <a:off x="7666892" y="2892454"/>
            <a:ext cx="5964701" cy="2769989"/>
          </a:xfrm>
          <a:prstGeom prst="rect">
            <a:avLst/>
          </a:prstGeom>
          <a:noFill/>
        </p:spPr>
        <p:txBody>
          <a:bodyPr wrap="square" rtlCol="0">
            <a:spAutoFit/>
          </a:bodyPr>
          <a:lstStyle/>
          <a:p>
            <a:pPr marL="285750" indent="-285750">
              <a:buFont typeface="Arial" panose="020B0604020202020204" pitchFamily="34" charset="0"/>
              <a:buChar char="•"/>
            </a:pPr>
            <a:r>
              <a:rPr lang="en-GB" sz="3200" dirty="0"/>
              <a:t>Pupil voice</a:t>
            </a:r>
          </a:p>
          <a:p>
            <a:pPr marL="285750" indent="-285750">
              <a:buFont typeface="Arial" panose="020B0604020202020204" pitchFamily="34" charset="0"/>
              <a:buChar char="•"/>
            </a:pPr>
            <a:r>
              <a:rPr lang="en-GB" sz="3200" dirty="0"/>
              <a:t>Competition results</a:t>
            </a:r>
          </a:p>
          <a:p>
            <a:pPr marL="285750" indent="-285750">
              <a:buFont typeface="Arial" panose="020B0604020202020204" pitchFamily="34" charset="0"/>
              <a:buChar char="•"/>
            </a:pPr>
            <a:r>
              <a:rPr lang="en-GB" sz="3200" dirty="0"/>
              <a:t>Fitness improvement</a:t>
            </a:r>
          </a:p>
          <a:p>
            <a:pPr marL="285750" indent="-285750">
              <a:buFont typeface="Arial" panose="020B0604020202020204" pitchFamily="34" charset="0"/>
              <a:buChar char="•"/>
            </a:pPr>
            <a:r>
              <a:rPr lang="en-GB" sz="3200" dirty="0"/>
              <a:t>Observations</a:t>
            </a:r>
          </a:p>
          <a:p>
            <a:pPr marL="285750" indent="-285750">
              <a:buFont typeface="Arial" panose="020B0604020202020204" pitchFamily="34" charset="0"/>
              <a:buChar char="•"/>
            </a:pPr>
            <a:r>
              <a:rPr lang="en-GB" sz="3200" dirty="0"/>
              <a:t>CPD feedback</a:t>
            </a:r>
          </a:p>
          <a:p>
            <a:pPr marL="285750" indent="-2857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F940CDB3-19C3-41D4-8F30-645ADC14F5DE}"/>
              </a:ext>
            </a:extLst>
          </p:cNvPr>
          <p:cNvPicPr>
            <a:picLocks noChangeAspect="1"/>
          </p:cNvPicPr>
          <p:nvPr/>
        </p:nvPicPr>
        <p:blipFill>
          <a:blip r:embed="rId5"/>
          <a:stretch>
            <a:fillRect/>
          </a:stretch>
        </p:blipFill>
        <p:spPr>
          <a:xfrm>
            <a:off x="3324811" y="1857276"/>
            <a:ext cx="3181350" cy="45434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33"/>
          <p:cNvSpPr txBox="1"/>
          <p:nvPr/>
        </p:nvSpPr>
        <p:spPr>
          <a:xfrm rot="-5400000">
            <a:off x="-974603" y="1626028"/>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889E448-CB5A-4BBE-AED5-02BE684828A5}"/>
              </a:ext>
            </a:extLst>
          </p:cNvPr>
          <p:cNvPicPr>
            <a:picLocks noChangeAspect="1"/>
          </p:cNvPicPr>
          <p:nvPr/>
        </p:nvPicPr>
        <p:blipFill>
          <a:blip r:embed="rId3"/>
          <a:stretch>
            <a:fillRect/>
          </a:stretch>
        </p:blipFill>
        <p:spPr>
          <a:xfrm>
            <a:off x="10253704" y="111434"/>
            <a:ext cx="1719221" cy="1237595"/>
          </a:xfrm>
          <a:prstGeom prst="rect">
            <a:avLst/>
          </a:prstGeom>
        </p:spPr>
      </p:pic>
      <p:pic>
        <p:nvPicPr>
          <p:cNvPr id="8" name="Picture 7">
            <a:extLst>
              <a:ext uri="{FF2B5EF4-FFF2-40B4-BE49-F238E27FC236}">
                <a16:creationId xmlns:a16="http://schemas.microsoft.com/office/drawing/2014/main" id="{28AE61A6-192B-46CC-ABE1-E2B9FEE3E52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3" name="Picture 2">
            <a:extLst>
              <a:ext uri="{FF2B5EF4-FFF2-40B4-BE49-F238E27FC236}">
                <a16:creationId xmlns:a16="http://schemas.microsoft.com/office/drawing/2014/main" id="{C8A1A71C-646C-4AF1-8A40-424E833B8D8C}"/>
              </a:ext>
            </a:extLst>
          </p:cNvPr>
          <p:cNvPicPr>
            <a:picLocks noChangeAspect="1"/>
          </p:cNvPicPr>
          <p:nvPr/>
        </p:nvPicPr>
        <p:blipFill>
          <a:blip r:embed="rId5"/>
          <a:stretch>
            <a:fillRect/>
          </a:stretch>
        </p:blipFill>
        <p:spPr>
          <a:xfrm rot="5400000">
            <a:off x="3469929" y="-654423"/>
            <a:ext cx="5951866" cy="8125414"/>
          </a:xfrm>
          <a:prstGeom prst="rect">
            <a:avLst/>
          </a:prstGeom>
        </p:spPr>
      </p:pic>
    </p:spTree>
    <p:extLst>
      <p:ext uri="{BB962C8B-B14F-4D97-AF65-F5344CB8AC3E}">
        <p14:creationId xmlns:p14="http://schemas.microsoft.com/office/powerpoint/2010/main" val="3105607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33"/>
          <p:cNvSpPr txBox="1"/>
          <p:nvPr/>
        </p:nvSpPr>
        <p:spPr>
          <a:xfrm rot="-5400000">
            <a:off x="-974603" y="1626028"/>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889E448-CB5A-4BBE-AED5-02BE684828A5}"/>
              </a:ext>
            </a:extLst>
          </p:cNvPr>
          <p:cNvPicPr>
            <a:picLocks noChangeAspect="1"/>
          </p:cNvPicPr>
          <p:nvPr/>
        </p:nvPicPr>
        <p:blipFill>
          <a:blip r:embed="rId3"/>
          <a:stretch>
            <a:fillRect/>
          </a:stretch>
        </p:blipFill>
        <p:spPr>
          <a:xfrm>
            <a:off x="10253704" y="111434"/>
            <a:ext cx="1719221" cy="1237595"/>
          </a:xfrm>
          <a:prstGeom prst="rect">
            <a:avLst/>
          </a:prstGeom>
        </p:spPr>
      </p:pic>
      <p:pic>
        <p:nvPicPr>
          <p:cNvPr id="8" name="Picture 7">
            <a:extLst>
              <a:ext uri="{FF2B5EF4-FFF2-40B4-BE49-F238E27FC236}">
                <a16:creationId xmlns:a16="http://schemas.microsoft.com/office/drawing/2014/main" id="{28AE61A6-192B-46CC-ABE1-E2B9FEE3E52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3" name="Picture 2">
            <a:extLst>
              <a:ext uri="{FF2B5EF4-FFF2-40B4-BE49-F238E27FC236}">
                <a16:creationId xmlns:a16="http://schemas.microsoft.com/office/drawing/2014/main" id="{FDFCEC2D-D785-495F-A645-048438934DAF}"/>
              </a:ext>
            </a:extLst>
          </p:cNvPr>
          <p:cNvPicPr>
            <a:picLocks noChangeAspect="1"/>
          </p:cNvPicPr>
          <p:nvPr/>
        </p:nvPicPr>
        <p:blipFill>
          <a:blip r:embed="rId5"/>
          <a:stretch>
            <a:fillRect/>
          </a:stretch>
        </p:blipFill>
        <p:spPr>
          <a:xfrm rot="5400000">
            <a:off x="3234474" y="1219786"/>
            <a:ext cx="6218937" cy="4418428"/>
          </a:xfrm>
          <a:prstGeom prst="rect">
            <a:avLst/>
          </a:prstGeom>
        </p:spPr>
      </p:pic>
    </p:spTree>
    <p:extLst>
      <p:ext uri="{BB962C8B-B14F-4D97-AF65-F5344CB8AC3E}">
        <p14:creationId xmlns:p14="http://schemas.microsoft.com/office/powerpoint/2010/main" val="3367497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33"/>
          <p:cNvSpPr txBox="1"/>
          <p:nvPr/>
        </p:nvSpPr>
        <p:spPr>
          <a:xfrm rot="-5400000">
            <a:off x="-974603" y="1626028"/>
            <a:ext cx="383390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Impact</a:t>
            </a:r>
            <a:endParaRPr sz="88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889E448-CB5A-4BBE-AED5-02BE684828A5}"/>
              </a:ext>
            </a:extLst>
          </p:cNvPr>
          <p:cNvPicPr>
            <a:picLocks noChangeAspect="1"/>
          </p:cNvPicPr>
          <p:nvPr/>
        </p:nvPicPr>
        <p:blipFill>
          <a:blip r:embed="rId3"/>
          <a:stretch>
            <a:fillRect/>
          </a:stretch>
        </p:blipFill>
        <p:spPr>
          <a:xfrm>
            <a:off x="10253704" y="111434"/>
            <a:ext cx="1719221" cy="1237595"/>
          </a:xfrm>
          <a:prstGeom prst="rect">
            <a:avLst/>
          </a:prstGeom>
        </p:spPr>
      </p:pic>
      <p:pic>
        <p:nvPicPr>
          <p:cNvPr id="8" name="Picture 7">
            <a:extLst>
              <a:ext uri="{FF2B5EF4-FFF2-40B4-BE49-F238E27FC236}">
                <a16:creationId xmlns:a16="http://schemas.microsoft.com/office/drawing/2014/main" id="{28AE61A6-192B-46CC-ABE1-E2B9FEE3E52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pic>
        <p:nvPicPr>
          <p:cNvPr id="3" name="Picture 2">
            <a:extLst>
              <a:ext uri="{FF2B5EF4-FFF2-40B4-BE49-F238E27FC236}">
                <a16:creationId xmlns:a16="http://schemas.microsoft.com/office/drawing/2014/main" id="{44F06D0D-B314-4E2A-AB49-005709795045}"/>
              </a:ext>
            </a:extLst>
          </p:cNvPr>
          <p:cNvPicPr>
            <a:picLocks noChangeAspect="1"/>
          </p:cNvPicPr>
          <p:nvPr/>
        </p:nvPicPr>
        <p:blipFill>
          <a:blip r:embed="rId5"/>
          <a:stretch>
            <a:fillRect/>
          </a:stretch>
        </p:blipFill>
        <p:spPr>
          <a:xfrm rot="5400000">
            <a:off x="3058833" y="1086252"/>
            <a:ext cx="6621065" cy="4685495"/>
          </a:xfrm>
          <a:prstGeom prst="rect">
            <a:avLst/>
          </a:prstGeom>
        </p:spPr>
      </p:pic>
    </p:spTree>
    <p:extLst>
      <p:ext uri="{BB962C8B-B14F-4D97-AF65-F5344CB8AC3E}">
        <p14:creationId xmlns:p14="http://schemas.microsoft.com/office/powerpoint/2010/main" val="32544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Physical Education</a:t>
            </a:r>
            <a:endParaRPr sz="4400" b="1" dirty="0">
              <a:latin typeface="Calibri"/>
              <a:ea typeface="Calibri"/>
              <a:cs typeface="Calibri"/>
              <a:sym typeface="Calibri"/>
            </a:endParaRPr>
          </a:p>
        </p:txBody>
      </p:sp>
      <p:sp>
        <p:nvSpPr>
          <p:cNvPr id="95" name="Google Shape;95;p14"/>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rot="-5400000">
            <a:off x="-545625" y="1593508"/>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98" name="Google Shape;98;p14"/>
          <p:cNvSpPr txBox="1">
            <a:spLocks noGrp="1"/>
          </p:cNvSpPr>
          <p:nvPr>
            <p:ph type="subTitle" idx="1"/>
          </p:nvPr>
        </p:nvSpPr>
        <p:spPr>
          <a:xfrm>
            <a:off x="2273123" y="1237595"/>
            <a:ext cx="9919546" cy="5519233"/>
          </a:xfrm>
          <a:prstGeom prst="rect">
            <a:avLst/>
          </a:prstGeom>
          <a:noFill/>
          <a:ln>
            <a:noFill/>
          </a:ln>
        </p:spPr>
        <p:txBody>
          <a:bodyPr spcFirstLastPara="1" wrap="square" lIns="91425" tIns="45700" rIns="91425" bIns="45700" anchor="t" anchorCtr="0">
            <a:noAutofit/>
          </a:bodyPr>
          <a:lstStyle/>
          <a:p>
            <a:pPr marL="0" indent="0">
              <a:buSzPts val="2000"/>
            </a:pPr>
            <a:r>
              <a:rPr lang="en-GB" b="1" dirty="0">
                <a:latin typeface="+mn-lt"/>
                <a:ea typeface="Calibri"/>
                <a:cs typeface="Calibri"/>
                <a:sym typeface="Calibri"/>
              </a:rPr>
              <a:t>Aims</a:t>
            </a:r>
            <a:endParaRPr lang="en-US" dirty="0">
              <a:latin typeface="+mn-lt"/>
            </a:endParaRPr>
          </a:p>
          <a:p>
            <a:pPr marL="0" indent="0" algn="l">
              <a:buSzPts val="2000"/>
            </a:pPr>
            <a:r>
              <a:rPr lang="en-GB" sz="3200" b="1" dirty="0"/>
              <a:t>The national curriculum for physical education aims to ensure that all pupils: </a:t>
            </a:r>
          </a:p>
          <a:p>
            <a:pPr marL="342900" indent="-342900" algn="l">
              <a:buSzPts val="2000"/>
              <a:buFont typeface="Arial" panose="020B0604020202020204" pitchFamily="34" charset="0"/>
              <a:buChar char="•"/>
            </a:pPr>
            <a:r>
              <a:rPr lang="en-GB" dirty="0"/>
              <a:t> develop competence to excel in a broad range of physical activities </a:t>
            </a:r>
          </a:p>
          <a:p>
            <a:pPr marL="342900" indent="-342900" algn="l">
              <a:buSzPts val="2000"/>
              <a:buFont typeface="Arial" panose="020B0604020202020204" pitchFamily="34" charset="0"/>
              <a:buChar char="•"/>
            </a:pPr>
            <a:r>
              <a:rPr lang="en-GB" dirty="0"/>
              <a:t>are physically active for sustained periods of time </a:t>
            </a:r>
          </a:p>
          <a:p>
            <a:pPr marL="342900" indent="-342900" algn="l">
              <a:buSzPts val="2000"/>
              <a:buFont typeface="Arial" panose="020B0604020202020204" pitchFamily="34" charset="0"/>
              <a:buChar char="•"/>
            </a:pPr>
            <a:r>
              <a:rPr lang="en-GB" dirty="0"/>
              <a:t>engage in competitive sports and activities </a:t>
            </a:r>
          </a:p>
          <a:p>
            <a:pPr marL="342900" indent="-342900" algn="l">
              <a:buSzPts val="2000"/>
              <a:buFont typeface="Arial" panose="020B0604020202020204" pitchFamily="34" charset="0"/>
              <a:buChar char="•"/>
            </a:pPr>
            <a:r>
              <a:rPr lang="en-GB" dirty="0"/>
              <a:t>lead healthy, active lives.</a:t>
            </a:r>
            <a:endParaRPr lang="en-US" b="1" dirty="0"/>
          </a:p>
          <a:p>
            <a:pPr marL="0" indent="0" algn="l">
              <a:buSzPts val="2000"/>
            </a:pPr>
            <a:r>
              <a:rPr lang="en-US" sz="2000" b="1" dirty="0"/>
              <a:t>(The National Curriculum, 2014)</a:t>
            </a:r>
          </a:p>
          <a:p>
            <a:pPr marL="0" indent="0" algn="l">
              <a:buSzPts val="2000"/>
            </a:pPr>
            <a:endParaRPr lang="en-US" sz="2000" b="1" dirty="0"/>
          </a:p>
          <a:p>
            <a:pPr marL="0" indent="0" algn="l">
              <a:buSzPts val="2000"/>
            </a:pPr>
            <a:endParaRPr lang="en-US" sz="2000" dirty="0"/>
          </a:p>
        </p:txBody>
      </p:sp>
      <p:pic>
        <p:nvPicPr>
          <p:cNvPr id="2" name="Picture 1">
            <a:extLst>
              <a:ext uri="{FF2B5EF4-FFF2-40B4-BE49-F238E27FC236}">
                <a16:creationId xmlns:a16="http://schemas.microsoft.com/office/drawing/2014/main" id="{EF95A1A6-BD10-48E8-8F7E-A2F43B8C993A}"/>
              </a:ext>
            </a:extLst>
          </p:cNvPr>
          <p:cNvPicPr>
            <a:picLocks noChangeAspect="1"/>
          </p:cNvPicPr>
          <p:nvPr/>
        </p:nvPicPr>
        <p:blipFill>
          <a:blip r:embed="rId3"/>
          <a:stretch>
            <a:fillRect/>
          </a:stretch>
        </p:blipFill>
        <p:spPr>
          <a:xfrm>
            <a:off x="9962009" y="0"/>
            <a:ext cx="1719221" cy="1237595"/>
          </a:xfrm>
          <a:prstGeom prst="rect">
            <a:avLst/>
          </a:prstGeom>
        </p:spPr>
      </p:pic>
      <p:pic>
        <p:nvPicPr>
          <p:cNvPr id="8" name="Picture 7">
            <a:extLst>
              <a:ext uri="{FF2B5EF4-FFF2-40B4-BE49-F238E27FC236}">
                <a16:creationId xmlns:a16="http://schemas.microsoft.com/office/drawing/2014/main" id="{82886D9D-4E9F-4790-8D4E-A04F8B8CB0E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extLst>
      <p:ext uri="{BB962C8B-B14F-4D97-AF65-F5344CB8AC3E}">
        <p14:creationId xmlns:p14="http://schemas.microsoft.com/office/powerpoint/2010/main" val="394706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  </a:t>
            </a:r>
            <a:r>
              <a:rPr lang="en-GB" sz="4400" b="1" dirty="0"/>
              <a:t>Physical Education</a:t>
            </a:r>
            <a:endParaRPr sz="4400" b="1" i="1" dirty="0">
              <a:latin typeface="Calibri"/>
              <a:ea typeface="Calibri"/>
              <a:cs typeface="Calibri"/>
              <a:sym typeface="Calibri"/>
            </a:endParaRPr>
          </a:p>
        </p:txBody>
      </p:sp>
      <p:sp>
        <p:nvSpPr>
          <p:cNvPr id="105" name="Google Shape;105;p15"/>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5"/>
          <p:cNvSpPr txBox="1"/>
          <p:nvPr/>
        </p:nvSpPr>
        <p:spPr>
          <a:xfrm rot="-5400000">
            <a:off x="-545625" y="1813078"/>
            <a:ext cx="3255328" cy="1446550"/>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108" name="Google Shape;108;p15"/>
          <p:cNvSpPr txBox="1">
            <a:spLocks noGrp="1"/>
          </p:cNvSpPr>
          <p:nvPr>
            <p:ph type="subTitle" idx="1"/>
          </p:nvPr>
        </p:nvSpPr>
        <p:spPr>
          <a:xfrm>
            <a:off x="2164078" y="901210"/>
            <a:ext cx="9830548" cy="55522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GB" sz="2000" b="1" i="0" u="none" strike="noStrike" cap="none" dirty="0">
                <a:solidFill>
                  <a:schemeClr val="dk1"/>
                </a:solidFill>
                <a:latin typeface="Arial"/>
                <a:ea typeface="Arial"/>
                <a:cs typeface="Arial"/>
                <a:sym typeface="Arial"/>
              </a:rPr>
              <a:t>National Curriculum (KS1)</a:t>
            </a:r>
          </a:p>
          <a:p>
            <a:pPr marL="0" marR="0" lvl="0" indent="0" algn="ctr" rtl="0">
              <a:lnSpc>
                <a:spcPct val="100000"/>
              </a:lnSpc>
              <a:spcBef>
                <a:spcPts val="0"/>
              </a:spcBef>
              <a:spcAft>
                <a:spcPts val="0"/>
              </a:spcAft>
              <a:buClr>
                <a:schemeClr val="dk1"/>
              </a:buClr>
              <a:buSzPts val="2000"/>
              <a:buFont typeface="Arial"/>
              <a:buNone/>
            </a:pPr>
            <a:endParaRPr lang="en-GB" sz="2000" b="1" i="0" u="none" strike="noStrike" cap="none" dirty="0">
              <a:solidFill>
                <a:schemeClr val="dk1"/>
              </a:solidFill>
              <a:latin typeface="Arial"/>
              <a:ea typeface="Arial"/>
              <a:cs typeface="Arial"/>
              <a:sym typeface="Arial"/>
            </a:endParaRPr>
          </a:p>
          <a:p>
            <a:pPr marL="0" lvl="0" indent="0">
              <a:lnSpc>
                <a:spcPct val="100000"/>
              </a:lnSpc>
              <a:spcBef>
                <a:spcPts val="0"/>
              </a:spcBef>
              <a:buSzPts val="2000"/>
            </a:pPr>
            <a:r>
              <a:rPr lang="en-GB" dirty="0"/>
              <a:t>Key stage 1 Pupils should develop fundamental movement skills, become increasingly competent and confident and access a broad range of opportunities to extend their agility, balance and coordination, individually and with others. They should be able to engage in competitive (both against self and against others) and co-operative physical activities, in a range of increasingly challenging situations. </a:t>
            </a:r>
          </a:p>
          <a:p>
            <a:pPr marL="0" lvl="0" indent="0">
              <a:lnSpc>
                <a:spcPct val="100000"/>
              </a:lnSpc>
              <a:spcBef>
                <a:spcPts val="0"/>
              </a:spcBef>
              <a:buSzPts val="2000"/>
            </a:pPr>
            <a:r>
              <a:rPr lang="en-GB" dirty="0"/>
              <a:t>Pupils should be taught to: </a:t>
            </a:r>
          </a:p>
          <a:p>
            <a:pPr marL="342900" lvl="0" indent="-342900">
              <a:lnSpc>
                <a:spcPct val="100000"/>
              </a:lnSpc>
              <a:spcBef>
                <a:spcPts val="0"/>
              </a:spcBef>
              <a:buSzPts val="2000"/>
              <a:buFont typeface="Arial" panose="020B0604020202020204" pitchFamily="34" charset="0"/>
              <a:buChar char="•"/>
            </a:pPr>
            <a:r>
              <a:rPr lang="en-GB" dirty="0"/>
              <a:t>master basic movements including running, jumping, throwing and catching, as well as developing balance, agility and co-ordination, and begin to apply these in a range of activities </a:t>
            </a:r>
          </a:p>
          <a:p>
            <a:pPr marL="342900" lvl="0" indent="-342900">
              <a:lnSpc>
                <a:spcPct val="100000"/>
              </a:lnSpc>
              <a:spcBef>
                <a:spcPts val="0"/>
              </a:spcBef>
              <a:buSzPts val="2000"/>
              <a:buFont typeface="Arial" panose="020B0604020202020204" pitchFamily="34" charset="0"/>
              <a:buChar char="•"/>
            </a:pPr>
            <a:r>
              <a:rPr lang="en-GB" dirty="0"/>
              <a:t>participate in team games, developing simple tactics for attacking and defending </a:t>
            </a:r>
          </a:p>
          <a:p>
            <a:pPr marL="342900" lvl="0" indent="-342900">
              <a:lnSpc>
                <a:spcPct val="100000"/>
              </a:lnSpc>
              <a:spcBef>
                <a:spcPts val="0"/>
              </a:spcBef>
              <a:buSzPts val="2000"/>
              <a:buFont typeface="Arial" panose="020B0604020202020204" pitchFamily="34" charset="0"/>
              <a:buChar char="•"/>
            </a:pPr>
            <a:r>
              <a:rPr lang="en-GB" dirty="0"/>
              <a:t>perform dances using simple movement patterns</a:t>
            </a:r>
            <a:endParaRPr lang="en-GB"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Arial"/>
              <a:buNone/>
            </a:pPr>
            <a:endParaRPr dirty="0"/>
          </a:p>
        </p:txBody>
      </p:sp>
      <p:sp>
        <p:nvSpPr>
          <p:cNvPr id="109" name="Google Shape;109;p15"/>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B5CC626-15B1-4302-9003-7031D0195287}"/>
              </a:ext>
            </a:extLst>
          </p:cNvPr>
          <p:cNvPicPr>
            <a:picLocks noChangeAspect="1"/>
          </p:cNvPicPr>
          <p:nvPr/>
        </p:nvPicPr>
        <p:blipFill>
          <a:blip r:embed="rId3"/>
          <a:stretch>
            <a:fillRect/>
          </a:stretch>
        </p:blipFill>
        <p:spPr>
          <a:xfrm>
            <a:off x="10027922" y="176225"/>
            <a:ext cx="1719221" cy="1237595"/>
          </a:xfrm>
          <a:prstGeom prst="rect">
            <a:avLst/>
          </a:prstGeom>
        </p:spPr>
      </p:pic>
      <p:pic>
        <p:nvPicPr>
          <p:cNvPr id="9" name="Picture 8">
            <a:extLst>
              <a:ext uri="{FF2B5EF4-FFF2-40B4-BE49-F238E27FC236}">
                <a16:creationId xmlns:a16="http://schemas.microsoft.com/office/drawing/2014/main" id="{2273AB7B-D431-4684-B380-28810982912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  </a:t>
            </a:r>
            <a:r>
              <a:rPr lang="en-GB" sz="4400" b="1" dirty="0"/>
              <a:t>Physical Education</a:t>
            </a:r>
            <a:endParaRPr sz="4400" b="1" i="1" dirty="0">
              <a:latin typeface="Calibri"/>
              <a:ea typeface="Calibri"/>
              <a:cs typeface="Calibri"/>
              <a:sym typeface="Calibri"/>
            </a:endParaRPr>
          </a:p>
        </p:txBody>
      </p:sp>
      <p:sp>
        <p:nvSpPr>
          <p:cNvPr id="105" name="Google Shape;105;p15"/>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5"/>
          <p:cNvSpPr txBox="1"/>
          <p:nvPr/>
        </p:nvSpPr>
        <p:spPr>
          <a:xfrm rot="-5400000">
            <a:off x="-545625" y="1813078"/>
            <a:ext cx="3255328" cy="1446550"/>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108" name="Google Shape;108;p15"/>
          <p:cNvSpPr txBox="1">
            <a:spLocks noGrp="1"/>
          </p:cNvSpPr>
          <p:nvPr>
            <p:ph type="subTitle" idx="1"/>
          </p:nvPr>
        </p:nvSpPr>
        <p:spPr>
          <a:xfrm>
            <a:off x="2164078" y="901210"/>
            <a:ext cx="9830548" cy="55522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GB" sz="2000" b="1" i="0" u="none" strike="noStrike" cap="none" dirty="0">
                <a:solidFill>
                  <a:schemeClr val="dk1"/>
                </a:solidFill>
                <a:latin typeface="Arial"/>
                <a:ea typeface="Arial"/>
                <a:cs typeface="Arial"/>
                <a:sym typeface="Arial"/>
              </a:rPr>
              <a:t>National Curriculum (KS2)</a:t>
            </a:r>
          </a:p>
          <a:p>
            <a:pPr marL="0" marR="0" lvl="0" indent="0" algn="ctr" rtl="0">
              <a:lnSpc>
                <a:spcPct val="100000"/>
              </a:lnSpc>
              <a:spcBef>
                <a:spcPts val="0"/>
              </a:spcBef>
              <a:spcAft>
                <a:spcPts val="0"/>
              </a:spcAft>
              <a:buClr>
                <a:schemeClr val="dk1"/>
              </a:buClr>
              <a:buSzPts val="2000"/>
              <a:buFont typeface="Arial"/>
              <a:buNone/>
            </a:pPr>
            <a:endParaRPr lang="en-GB" sz="2000" b="1" i="0" u="none" strike="noStrike" cap="none" dirty="0">
              <a:solidFill>
                <a:schemeClr val="dk1"/>
              </a:solidFill>
              <a:latin typeface="Arial"/>
              <a:ea typeface="Arial"/>
              <a:cs typeface="Arial"/>
              <a:sym typeface="Arial"/>
            </a:endParaRPr>
          </a:p>
          <a:p>
            <a:pPr marL="0" lvl="0" indent="0">
              <a:lnSpc>
                <a:spcPct val="100000"/>
              </a:lnSpc>
              <a:spcBef>
                <a:spcPts val="0"/>
              </a:spcBef>
              <a:buSzPts val="2000"/>
            </a:pPr>
            <a:r>
              <a:rPr lang="en-GB" sz="2000" dirty="0"/>
              <a:t>Pupils should continue to apply and develop a broader range of skills, learning how to use them in different ways and to link them to make actions and sequences of movement. They should enjoy communicating, collaborating and competing with each other. They should develop an understanding of how to improve in different physical activities and sports and learn how to evaluate and recognise their own success. </a:t>
            </a:r>
          </a:p>
          <a:p>
            <a:pPr marL="0" lvl="0" indent="0">
              <a:lnSpc>
                <a:spcPct val="100000"/>
              </a:lnSpc>
              <a:spcBef>
                <a:spcPts val="0"/>
              </a:spcBef>
              <a:buSzPts val="2000"/>
            </a:pPr>
            <a:r>
              <a:rPr lang="en-GB" sz="2000" dirty="0"/>
              <a:t>Pupils should be taught to: </a:t>
            </a:r>
          </a:p>
          <a:p>
            <a:pPr marL="342900" lvl="0" indent="-342900">
              <a:lnSpc>
                <a:spcPct val="100000"/>
              </a:lnSpc>
              <a:spcBef>
                <a:spcPts val="0"/>
              </a:spcBef>
              <a:buSzPts val="2000"/>
              <a:buFont typeface="Arial" panose="020B0604020202020204" pitchFamily="34" charset="0"/>
              <a:buChar char="•"/>
            </a:pPr>
            <a:r>
              <a:rPr lang="en-GB" sz="2000" dirty="0"/>
              <a:t>use running, jumping, throwing and catching in isolation and in combination </a:t>
            </a:r>
          </a:p>
          <a:p>
            <a:pPr marL="342900" lvl="0" indent="-342900">
              <a:lnSpc>
                <a:spcPct val="100000"/>
              </a:lnSpc>
              <a:spcBef>
                <a:spcPts val="0"/>
              </a:spcBef>
              <a:buSzPts val="2000"/>
              <a:buFont typeface="Arial" panose="020B0604020202020204" pitchFamily="34" charset="0"/>
              <a:buChar char="•"/>
            </a:pPr>
            <a:r>
              <a:rPr lang="en-GB" sz="2000" dirty="0"/>
              <a:t>play competitive games, modified where appropriate [for example, badminton, basketball, cricket, football, hockey, netball, rounders and tennis], and apply basic principles suitable for attacking and defending </a:t>
            </a:r>
          </a:p>
          <a:p>
            <a:pPr marL="342900" lvl="0" indent="-342900">
              <a:lnSpc>
                <a:spcPct val="100000"/>
              </a:lnSpc>
              <a:spcBef>
                <a:spcPts val="0"/>
              </a:spcBef>
              <a:buSzPts val="2000"/>
              <a:buFont typeface="Arial" panose="020B0604020202020204" pitchFamily="34" charset="0"/>
              <a:buChar char="•"/>
            </a:pPr>
            <a:r>
              <a:rPr lang="en-GB" sz="2000" dirty="0"/>
              <a:t> develop flexibility, strength, technique, control and balance [for example, through athletics and gymnastics] </a:t>
            </a:r>
          </a:p>
          <a:p>
            <a:pPr marL="342900" lvl="0" indent="-342900">
              <a:lnSpc>
                <a:spcPct val="100000"/>
              </a:lnSpc>
              <a:spcBef>
                <a:spcPts val="0"/>
              </a:spcBef>
              <a:buSzPts val="2000"/>
              <a:buFont typeface="Arial" panose="020B0604020202020204" pitchFamily="34" charset="0"/>
              <a:buChar char="•"/>
            </a:pPr>
            <a:r>
              <a:rPr lang="en-GB" sz="2000" dirty="0"/>
              <a:t> perform dances using a range of movement patterns </a:t>
            </a:r>
          </a:p>
          <a:p>
            <a:pPr marL="342900" lvl="0" indent="-342900">
              <a:lnSpc>
                <a:spcPct val="100000"/>
              </a:lnSpc>
              <a:spcBef>
                <a:spcPts val="0"/>
              </a:spcBef>
              <a:buSzPts val="2000"/>
              <a:buFont typeface="Arial" panose="020B0604020202020204" pitchFamily="34" charset="0"/>
              <a:buChar char="•"/>
            </a:pPr>
            <a:r>
              <a:rPr lang="en-GB" sz="2000" dirty="0"/>
              <a:t>take part in outdoor and adventurous activity challenges both individually and within a team </a:t>
            </a:r>
          </a:p>
          <a:p>
            <a:pPr marL="342900" lvl="0" indent="-342900">
              <a:lnSpc>
                <a:spcPct val="100000"/>
              </a:lnSpc>
              <a:spcBef>
                <a:spcPts val="0"/>
              </a:spcBef>
              <a:buSzPts val="2000"/>
              <a:buFont typeface="Arial" panose="020B0604020202020204" pitchFamily="34" charset="0"/>
              <a:buChar char="•"/>
            </a:pPr>
            <a:r>
              <a:rPr lang="en-GB" sz="2000" dirty="0"/>
              <a:t> compare their performances with previous ones and demonstrate improvement to achieve their personal best.</a:t>
            </a:r>
            <a:endParaRPr sz="2000" dirty="0"/>
          </a:p>
        </p:txBody>
      </p:sp>
      <p:sp>
        <p:nvSpPr>
          <p:cNvPr id="109" name="Google Shape;109;p15"/>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B5CC626-15B1-4302-9003-7031D0195287}"/>
              </a:ext>
            </a:extLst>
          </p:cNvPr>
          <p:cNvPicPr>
            <a:picLocks noChangeAspect="1"/>
          </p:cNvPicPr>
          <p:nvPr/>
        </p:nvPicPr>
        <p:blipFill>
          <a:blip r:embed="rId3"/>
          <a:stretch>
            <a:fillRect/>
          </a:stretch>
        </p:blipFill>
        <p:spPr>
          <a:xfrm>
            <a:off x="10027922" y="176225"/>
            <a:ext cx="1719221" cy="1237595"/>
          </a:xfrm>
          <a:prstGeom prst="rect">
            <a:avLst/>
          </a:prstGeom>
        </p:spPr>
      </p:pic>
      <p:pic>
        <p:nvPicPr>
          <p:cNvPr id="9" name="Picture 8">
            <a:extLst>
              <a:ext uri="{FF2B5EF4-FFF2-40B4-BE49-F238E27FC236}">
                <a16:creationId xmlns:a16="http://schemas.microsoft.com/office/drawing/2014/main" id="{2273AB7B-D431-4684-B380-28810982912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extLst>
      <p:ext uri="{BB962C8B-B14F-4D97-AF65-F5344CB8AC3E}">
        <p14:creationId xmlns:p14="http://schemas.microsoft.com/office/powerpoint/2010/main" val="352800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b="1" dirty="0">
                <a:latin typeface="Calibri"/>
                <a:ea typeface="Calibri"/>
                <a:cs typeface="Calibri"/>
                <a:sym typeface="Calibri"/>
              </a:rPr>
              <a:t>  </a:t>
            </a:r>
            <a:r>
              <a:rPr lang="en-GB" sz="4400" b="1" dirty="0"/>
              <a:t>Physical Education</a:t>
            </a:r>
            <a:endParaRPr sz="4400" b="1" i="1" dirty="0">
              <a:latin typeface="Calibri"/>
              <a:ea typeface="Calibri"/>
              <a:cs typeface="Calibri"/>
              <a:sym typeface="Calibri"/>
            </a:endParaRPr>
          </a:p>
        </p:txBody>
      </p:sp>
      <p:sp>
        <p:nvSpPr>
          <p:cNvPr id="116" name="Google Shape;116;p16"/>
          <p:cNvSpPr/>
          <p:nvPr/>
        </p:nvSpPr>
        <p:spPr>
          <a:xfrm>
            <a:off x="0" y="-4064"/>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rot="-5400000">
            <a:off x="-545625" y="1905763"/>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119" name="Google Shape;119;p16"/>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6"/>
          <p:cNvSpPr/>
          <p:nvPr/>
        </p:nvSpPr>
        <p:spPr>
          <a:xfrm>
            <a:off x="0" y="-168791"/>
            <a:ext cx="184731"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21" name="Google Shape;121;p16"/>
          <p:cNvSpPr txBox="1">
            <a:spLocks noGrp="1"/>
          </p:cNvSpPr>
          <p:nvPr>
            <p:ph type="subTitle" idx="1"/>
          </p:nvPr>
        </p:nvSpPr>
        <p:spPr>
          <a:xfrm>
            <a:off x="2588756" y="1181100"/>
            <a:ext cx="9365119" cy="5375275"/>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dk1"/>
              </a:buClr>
              <a:buSzPts val="2400"/>
              <a:buNone/>
            </a:pPr>
            <a:r>
              <a:rPr lang="en-GB" sz="2800" b="1" dirty="0"/>
              <a:t>Why is PE important</a:t>
            </a:r>
            <a:r>
              <a:rPr lang="en-GB" sz="2800" dirty="0"/>
              <a:t>?</a:t>
            </a:r>
            <a:endParaRPr sz="2800" dirty="0"/>
          </a:p>
          <a:p>
            <a:pPr marL="0" lvl="0" indent="0" algn="ctr" rtl="0">
              <a:lnSpc>
                <a:spcPct val="90000"/>
              </a:lnSpc>
              <a:spcBef>
                <a:spcPts val="1000"/>
              </a:spcBef>
              <a:spcAft>
                <a:spcPts val="0"/>
              </a:spcAft>
              <a:buClr>
                <a:schemeClr val="dk1"/>
              </a:buClr>
              <a:buSzPts val="2400"/>
              <a:buNone/>
            </a:pPr>
            <a:endParaRPr dirty="0"/>
          </a:p>
          <a:p>
            <a:r>
              <a:rPr lang="en-GB" dirty="0"/>
              <a:t>Children learn to appreciate the significance of exercising for a lifetime.</a:t>
            </a:r>
          </a:p>
          <a:p>
            <a:r>
              <a:rPr lang="en-GB" dirty="0"/>
              <a:t>Consistent, physical activity is the best way for us to eradicate obesity and sustain a suitable body weight.  It also offers a positive alternative to watching television or playing on computers and mobile phones.</a:t>
            </a:r>
          </a:p>
          <a:p>
            <a:r>
              <a:rPr lang="en-GB" dirty="0"/>
              <a:t>Children learn the fundamental motor skills that will allow them to develop the physical capability that in turn will produce confidence and leads to safe and successful involvement in a wide range of sports.</a:t>
            </a:r>
          </a:p>
          <a:p>
            <a:r>
              <a:rPr lang="en-GB" dirty="0"/>
              <a:t>Children are encouraged to increase their fitness levels during PE including muscular and cardiovascular endurance, strength and flexibility.</a:t>
            </a:r>
          </a:p>
          <a:p>
            <a:r>
              <a:rPr lang="en-GB" dirty="0"/>
              <a:t>Youngsters can learn valuable lessons about accepting responsibility for their individual development leading to greater self-discipline.</a:t>
            </a:r>
          </a:p>
          <a:p>
            <a:r>
              <a:rPr lang="en-GB" dirty="0"/>
              <a:t>PE gives chances for children to be creative, cooperative and competitive and to face up to diverse challenges both as individuals and in groups.</a:t>
            </a:r>
          </a:p>
          <a:p>
            <a:r>
              <a:rPr lang="en-GB" dirty="0"/>
              <a:t>A ‘good workout’ helps ease anxiety, tension and stress and will result in improved attention in class.</a:t>
            </a:r>
          </a:p>
          <a:p>
            <a:r>
              <a:rPr lang="en-GB" dirty="0"/>
              <a:t>Movement can be used to strengthen the understanding of several subjects taught in the classroom e.g. mathematics.  Movement has also been shown to heighten the function of our brain.</a:t>
            </a:r>
          </a:p>
          <a:p>
            <a:r>
              <a:rPr lang="en-GB" dirty="0"/>
              <a:t>Many activities taught in PE require children to work in groups to solve problems.  These opportunities are outstanding for learning both leadership and teamwork.</a:t>
            </a:r>
          </a:p>
          <a:p>
            <a:pPr marL="0" lvl="0" indent="0" algn="ctr" rtl="0">
              <a:lnSpc>
                <a:spcPct val="90000"/>
              </a:lnSpc>
              <a:spcBef>
                <a:spcPts val="1000"/>
              </a:spcBef>
              <a:spcAft>
                <a:spcPts val="0"/>
              </a:spcAft>
              <a:buClr>
                <a:schemeClr val="dk1"/>
              </a:buClr>
              <a:buSzPts val="2400"/>
              <a:buNone/>
            </a:pPr>
            <a:endParaRPr dirty="0"/>
          </a:p>
        </p:txBody>
      </p:sp>
      <p:pic>
        <p:nvPicPr>
          <p:cNvPr id="2" name="Picture 1">
            <a:extLst>
              <a:ext uri="{FF2B5EF4-FFF2-40B4-BE49-F238E27FC236}">
                <a16:creationId xmlns:a16="http://schemas.microsoft.com/office/drawing/2014/main" id="{862A48BD-2577-4BDD-9662-43B29A3A7FFC}"/>
              </a:ext>
            </a:extLst>
          </p:cNvPr>
          <p:cNvPicPr>
            <a:picLocks noChangeAspect="1"/>
          </p:cNvPicPr>
          <p:nvPr/>
        </p:nvPicPr>
        <p:blipFill>
          <a:blip r:embed="rId3"/>
          <a:stretch>
            <a:fillRect/>
          </a:stretch>
        </p:blipFill>
        <p:spPr>
          <a:xfrm>
            <a:off x="9925050" y="200541"/>
            <a:ext cx="1719221" cy="1237595"/>
          </a:xfrm>
          <a:prstGeom prst="rect">
            <a:avLst/>
          </a:prstGeom>
        </p:spPr>
      </p:pic>
      <p:pic>
        <p:nvPicPr>
          <p:cNvPr id="10" name="Picture 9">
            <a:extLst>
              <a:ext uri="{FF2B5EF4-FFF2-40B4-BE49-F238E27FC236}">
                <a16:creationId xmlns:a16="http://schemas.microsoft.com/office/drawing/2014/main" id="{C0C96E2E-EA8E-4691-A760-8752A2FB8D93}"/>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ctrTitle"/>
          </p:nvPr>
        </p:nvSpPr>
        <p:spPr>
          <a:xfrm>
            <a:off x="2470047" y="-32512"/>
            <a:ext cx="5068673" cy="10135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b="1">
                <a:latin typeface="Calibri"/>
                <a:ea typeface="Calibri"/>
                <a:cs typeface="Calibri"/>
                <a:sym typeface="Calibri"/>
              </a:rPr>
              <a:t>Cross Curricular Links</a:t>
            </a:r>
            <a:endParaRPr sz="4000">
              <a:latin typeface="Calibri"/>
              <a:ea typeface="Calibri"/>
              <a:cs typeface="Calibri"/>
              <a:sym typeface="Calibri"/>
            </a:endParaRPr>
          </a:p>
        </p:txBody>
      </p:sp>
      <p:sp>
        <p:nvSpPr>
          <p:cNvPr id="162" name="Google Shape;162;p20"/>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20"/>
          <p:cNvSpPr txBox="1"/>
          <p:nvPr/>
        </p:nvSpPr>
        <p:spPr>
          <a:xfrm rot="-5400000">
            <a:off x="-545625" y="160757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800" b="1"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sp>
        <p:nvSpPr>
          <p:cNvPr id="166" name="Google Shape;166;p20"/>
          <p:cNvSpPr txBox="1"/>
          <p:nvPr/>
        </p:nvSpPr>
        <p:spPr>
          <a:xfrm>
            <a:off x="2470047" y="1369743"/>
            <a:ext cx="9496666"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mn-lt"/>
                <a:ea typeface="Calibri"/>
                <a:cs typeface="Calibri"/>
                <a:sym typeface="Calibri"/>
              </a:rPr>
              <a:t>Physical Education provides opportunities for pupils to develop the key skills of:</a:t>
            </a:r>
            <a:endParaRPr dirty="0">
              <a:latin typeface="+mn-lt"/>
            </a:endParaRPr>
          </a:p>
          <a:p>
            <a:pPr marL="0" marR="0" lvl="0" indent="0" algn="l" rtl="0">
              <a:spcBef>
                <a:spcPts val="0"/>
              </a:spcBef>
              <a:spcAft>
                <a:spcPts val="0"/>
              </a:spcAft>
              <a:buNone/>
            </a:pPr>
            <a:endParaRPr sz="2000" dirty="0">
              <a:solidFill>
                <a:schemeClr val="dk1"/>
              </a:solidFill>
              <a:latin typeface="+mn-lt"/>
              <a:ea typeface="Calibri"/>
              <a:cs typeface="Calibri"/>
              <a:sym typeface="Calibri"/>
            </a:endParaRPr>
          </a:p>
          <a:p>
            <a:pPr marL="285750" indent="-285750">
              <a:buClr>
                <a:schemeClr val="dk1"/>
              </a:buClr>
              <a:buSzPts val="2000"/>
              <a:buFont typeface="Arial"/>
              <a:buChar char="•"/>
            </a:pPr>
            <a:r>
              <a:rPr lang="en-GB" sz="2000" b="1" dirty="0">
                <a:solidFill>
                  <a:schemeClr val="dk1"/>
                </a:solidFill>
                <a:latin typeface="+mn-lt"/>
                <a:ea typeface="Calibri"/>
                <a:cs typeface="Calibri"/>
                <a:sym typeface="Calibri"/>
              </a:rPr>
              <a:t>Communication and teamwork</a:t>
            </a:r>
            <a:r>
              <a:rPr lang="en-GB" sz="2000" dirty="0">
                <a:solidFill>
                  <a:schemeClr val="dk1"/>
                </a:solidFill>
                <a:latin typeface="+mn-lt"/>
                <a:ea typeface="Calibri"/>
                <a:cs typeface="Calibri"/>
                <a:sym typeface="Calibri"/>
              </a:rPr>
              <a:t> </a:t>
            </a:r>
          </a:p>
          <a:p>
            <a:pPr marL="285750" marR="0" lvl="0" indent="-285750" algn="l" rtl="0">
              <a:spcBef>
                <a:spcPts val="0"/>
              </a:spcBef>
              <a:spcAft>
                <a:spcPts val="0"/>
              </a:spcAft>
              <a:buClr>
                <a:schemeClr val="dk1"/>
              </a:buClr>
              <a:buSzPts val="2000"/>
              <a:buFont typeface="Arial"/>
              <a:buChar char="•"/>
            </a:pPr>
            <a:r>
              <a:rPr lang="en-GB" sz="2000" b="1" dirty="0">
                <a:solidFill>
                  <a:schemeClr val="dk1"/>
                </a:solidFill>
                <a:latin typeface="+mn-lt"/>
                <a:ea typeface="Calibri"/>
                <a:cs typeface="Calibri"/>
                <a:sym typeface="Calibri"/>
              </a:rPr>
              <a:t>Music and Dance</a:t>
            </a:r>
          </a:p>
          <a:p>
            <a:pPr marL="285750" marR="0" lvl="0" indent="-285750" algn="l" rtl="0">
              <a:spcBef>
                <a:spcPts val="0"/>
              </a:spcBef>
              <a:spcAft>
                <a:spcPts val="0"/>
              </a:spcAft>
              <a:buClr>
                <a:schemeClr val="dk1"/>
              </a:buClr>
              <a:buSzPts val="2000"/>
              <a:buFont typeface="Arial"/>
              <a:buChar char="•"/>
            </a:pPr>
            <a:r>
              <a:rPr lang="en-GB" sz="2000" b="1" dirty="0">
                <a:solidFill>
                  <a:schemeClr val="dk1"/>
                </a:solidFill>
                <a:latin typeface="+mn-lt"/>
                <a:cs typeface="Calibri"/>
                <a:sym typeface="Calibri"/>
              </a:rPr>
              <a:t>PSHE</a:t>
            </a:r>
          </a:p>
          <a:p>
            <a:pPr marL="285750" marR="0" lvl="0" indent="-285750" algn="l" rtl="0">
              <a:spcBef>
                <a:spcPts val="0"/>
              </a:spcBef>
              <a:spcAft>
                <a:spcPts val="0"/>
              </a:spcAft>
              <a:buClr>
                <a:schemeClr val="dk1"/>
              </a:buClr>
              <a:buSzPts val="2000"/>
              <a:buFont typeface="Arial"/>
              <a:buChar char="•"/>
            </a:pPr>
            <a:r>
              <a:rPr lang="en-GB" sz="2000" b="1" dirty="0">
                <a:solidFill>
                  <a:schemeClr val="dk1"/>
                </a:solidFill>
                <a:latin typeface="+mn-lt"/>
                <a:cs typeface="Calibri"/>
                <a:sym typeface="Calibri"/>
              </a:rPr>
              <a:t>Science</a:t>
            </a:r>
          </a:p>
          <a:p>
            <a:pPr marL="285750" marR="0" lvl="0" indent="-285750" algn="l" rtl="0">
              <a:spcBef>
                <a:spcPts val="0"/>
              </a:spcBef>
              <a:spcAft>
                <a:spcPts val="0"/>
              </a:spcAft>
              <a:buClr>
                <a:schemeClr val="dk1"/>
              </a:buClr>
              <a:buSzPts val="2000"/>
              <a:buFont typeface="Arial"/>
              <a:buChar char="•"/>
            </a:pPr>
            <a:r>
              <a:rPr lang="en-GB" sz="2000" b="1" dirty="0">
                <a:solidFill>
                  <a:schemeClr val="dk1"/>
                </a:solidFill>
                <a:latin typeface="+mn-lt"/>
                <a:cs typeface="Calibri"/>
                <a:sym typeface="Calibri"/>
              </a:rPr>
              <a:t>Math</a:t>
            </a:r>
          </a:p>
          <a:p>
            <a:pPr marL="285750" marR="0" lvl="0" indent="-285750" algn="l" rtl="0">
              <a:spcBef>
                <a:spcPts val="0"/>
              </a:spcBef>
              <a:spcAft>
                <a:spcPts val="0"/>
              </a:spcAft>
              <a:buClr>
                <a:schemeClr val="dk1"/>
              </a:buClr>
              <a:buSzPts val="2000"/>
              <a:buFont typeface="Arial"/>
              <a:buChar char="•"/>
            </a:pPr>
            <a:r>
              <a:rPr lang="en-GB" sz="2000" b="1" dirty="0">
                <a:solidFill>
                  <a:schemeClr val="dk1"/>
                </a:solidFill>
                <a:latin typeface="+mn-lt"/>
                <a:cs typeface="Calibri"/>
                <a:sym typeface="Calibri"/>
              </a:rPr>
              <a:t>Geography</a:t>
            </a:r>
            <a:endParaRPr dirty="0">
              <a:solidFill>
                <a:schemeClr val="dk1"/>
              </a:solidFill>
              <a:latin typeface="+mn-lt"/>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F1CFEF3-720C-4A99-A63F-55F13D4C7DD3}"/>
              </a:ext>
            </a:extLst>
          </p:cNvPr>
          <p:cNvPicPr>
            <a:picLocks noChangeAspect="1"/>
          </p:cNvPicPr>
          <p:nvPr/>
        </p:nvPicPr>
        <p:blipFill>
          <a:blip r:embed="rId3"/>
          <a:stretch>
            <a:fillRect/>
          </a:stretch>
        </p:blipFill>
        <p:spPr>
          <a:xfrm>
            <a:off x="9977202" y="131908"/>
            <a:ext cx="1719221" cy="1237595"/>
          </a:xfrm>
          <a:prstGeom prst="rect">
            <a:avLst/>
          </a:prstGeom>
        </p:spPr>
      </p:pic>
      <p:pic>
        <p:nvPicPr>
          <p:cNvPr id="8" name="Picture 7">
            <a:extLst>
              <a:ext uri="{FF2B5EF4-FFF2-40B4-BE49-F238E27FC236}">
                <a16:creationId xmlns:a16="http://schemas.microsoft.com/office/drawing/2014/main" id="{D37D5B4B-1077-4F04-AC76-401D89D99328}"/>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ctrTitle"/>
          </p:nvPr>
        </p:nvSpPr>
        <p:spPr>
          <a:xfrm>
            <a:off x="2473758" y="106220"/>
            <a:ext cx="4633200" cy="65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1" dirty="0">
                <a:latin typeface="Calibri"/>
                <a:ea typeface="Calibri"/>
                <a:cs typeface="Calibri"/>
                <a:sym typeface="Calibri"/>
              </a:rPr>
              <a:t>Progress</a:t>
            </a:r>
            <a:endParaRPr sz="4000" dirty="0">
              <a:latin typeface="Calibri"/>
              <a:ea typeface="Calibri"/>
              <a:cs typeface="Calibri"/>
              <a:sym typeface="Calibri"/>
            </a:endParaRPr>
          </a:p>
        </p:txBody>
      </p:sp>
      <p:sp>
        <p:nvSpPr>
          <p:cNvPr id="172" name="Google Shape;172;p21"/>
          <p:cNvSpPr/>
          <p:nvPr/>
        </p:nvSpPr>
        <p:spPr>
          <a:xfrm>
            <a:off x="0" y="0"/>
            <a:ext cx="2164080" cy="6858000"/>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1"/>
          <p:cNvSpPr txBox="1"/>
          <p:nvPr/>
        </p:nvSpPr>
        <p:spPr>
          <a:xfrm rot="-5400000">
            <a:off x="-826361" y="2125568"/>
            <a:ext cx="381680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200" b="1" dirty="0">
                <a:solidFill>
                  <a:schemeClr val="lt1"/>
                </a:solidFill>
                <a:latin typeface="Calibri"/>
                <a:ea typeface="Calibri"/>
                <a:cs typeface="Calibri"/>
                <a:sym typeface="Calibri"/>
              </a:rPr>
              <a:t>Implementation</a:t>
            </a:r>
            <a:endParaRPr sz="42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F557086-36AA-47D0-BDFD-1669B1DF82CB}"/>
              </a:ext>
            </a:extLst>
          </p:cNvPr>
          <p:cNvPicPr>
            <a:picLocks noChangeAspect="1"/>
          </p:cNvPicPr>
          <p:nvPr/>
        </p:nvPicPr>
        <p:blipFill>
          <a:blip r:embed="rId3"/>
          <a:stretch>
            <a:fillRect/>
          </a:stretch>
        </p:blipFill>
        <p:spPr>
          <a:xfrm>
            <a:off x="10005337" y="139923"/>
            <a:ext cx="1719221" cy="1237595"/>
          </a:xfrm>
          <a:prstGeom prst="rect">
            <a:avLst/>
          </a:prstGeom>
        </p:spPr>
      </p:pic>
      <p:pic>
        <p:nvPicPr>
          <p:cNvPr id="9" name="Picture 8">
            <a:extLst>
              <a:ext uri="{FF2B5EF4-FFF2-40B4-BE49-F238E27FC236}">
                <a16:creationId xmlns:a16="http://schemas.microsoft.com/office/drawing/2014/main" id="{87D9F854-7560-4AA4-9643-CF9BCBDA56AB}"/>
              </a:ext>
            </a:extLst>
          </p:cNvPr>
          <p:cNvPicPr>
            <a:picLocks noChangeAspect="1"/>
          </p:cNvPicPr>
          <p:nvPr/>
        </p:nvPicPr>
        <p:blipFill>
          <a:blip r:embed="rId4"/>
          <a:stretch>
            <a:fillRect/>
          </a:stretch>
        </p:blipFill>
        <p:spPr>
          <a:xfrm>
            <a:off x="457267" y="4939168"/>
            <a:ext cx="1446551" cy="1446551"/>
          </a:xfrm>
          <a:prstGeom prst="ellipse">
            <a:avLst/>
          </a:prstGeom>
          <a:ln>
            <a:noFill/>
          </a:ln>
          <a:effectLst>
            <a:softEdge rad="112500"/>
          </a:effectLst>
        </p:spPr>
      </p:pic>
      <p:sp>
        <p:nvSpPr>
          <p:cNvPr id="4" name="Rectangle 3">
            <a:extLst>
              <a:ext uri="{FF2B5EF4-FFF2-40B4-BE49-F238E27FC236}">
                <a16:creationId xmlns:a16="http://schemas.microsoft.com/office/drawing/2014/main" id="{80027C70-47B2-4C26-961D-03B3B1EA2E6D}"/>
              </a:ext>
            </a:extLst>
          </p:cNvPr>
          <p:cNvSpPr/>
          <p:nvPr/>
        </p:nvSpPr>
        <p:spPr>
          <a:xfrm>
            <a:off x="2288774" y="1377518"/>
            <a:ext cx="9636368" cy="3785652"/>
          </a:xfrm>
          <a:prstGeom prst="rect">
            <a:avLst/>
          </a:prstGeom>
        </p:spPr>
        <p:txBody>
          <a:bodyPr wrap="square">
            <a:spAutoFit/>
          </a:bodyPr>
          <a:lstStyle/>
          <a:p>
            <a:r>
              <a:rPr lang="en-GB" sz="2000" dirty="0">
                <a:latin typeface="+mn-lt"/>
              </a:rPr>
              <a:t>Key stage 1 Pupils should develop fundamental movement skills, become increasingly competent and confident and access a broad range of opportunities to extend their agility, balance and coordination, individually and with others. They should be able to engage in competitive (both against self and against others) and co-operative physical activities, in a range of increasingly challenging situations. </a:t>
            </a:r>
          </a:p>
          <a:p>
            <a:endParaRPr lang="en-GB" sz="2000" dirty="0">
              <a:latin typeface="+mn-lt"/>
            </a:endParaRPr>
          </a:p>
          <a:p>
            <a:r>
              <a:rPr lang="en-GB" sz="2000" dirty="0">
                <a:latin typeface="+mn-lt"/>
              </a:rPr>
              <a:t>Pupils should be taught to: </a:t>
            </a:r>
          </a:p>
          <a:p>
            <a:pPr marL="342900" indent="-342900">
              <a:buFont typeface="Arial" panose="020B0604020202020204" pitchFamily="34" charset="0"/>
              <a:buChar char="•"/>
            </a:pPr>
            <a:r>
              <a:rPr lang="en-GB" sz="2000" dirty="0">
                <a:latin typeface="+mn-lt"/>
              </a:rPr>
              <a:t>master basic movements including running, jumping, throwing and catching, as well as developing balance, agility and coordination, and begin to apply these in a range of activities </a:t>
            </a:r>
          </a:p>
          <a:p>
            <a:pPr marL="342900" indent="-342900">
              <a:buFont typeface="Arial" panose="020B0604020202020204" pitchFamily="34" charset="0"/>
              <a:buChar char="•"/>
            </a:pPr>
            <a:r>
              <a:rPr lang="en-GB" sz="2000" dirty="0">
                <a:latin typeface="+mn-lt"/>
              </a:rPr>
              <a:t>participate in team games, developing simple tactics for attacking and defending</a:t>
            </a:r>
          </a:p>
          <a:p>
            <a:pPr marL="342900" indent="-342900">
              <a:buFont typeface="Arial" panose="020B0604020202020204" pitchFamily="34" charset="0"/>
              <a:buChar char="•"/>
            </a:pPr>
            <a:r>
              <a:rPr lang="en-GB" sz="2000" dirty="0">
                <a:latin typeface="+mn-lt"/>
              </a:rPr>
              <a:t>perform dances using simple movement patterns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785D5146D14D43A18AAC3EA0B36194" ma:contentTypeVersion="13" ma:contentTypeDescription="Create a new document." ma:contentTypeScope="" ma:versionID="0234588afd68bef286acd24d730d1b5d">
  <xsd:schema xmlns:xsd="http://www.w3.org/2001/XMLSchema" xmlns:xs="http://www.w3.org/2001/XMLSchema" xmlns:p="http://schemas.microsoft.com/office/2006/metadata/properties" xmlns:ns3="3b4932c3-8381-4524-b5ca-804c9a15679a" xmlns:ns4="23145712-d4ca-44c8-93e2-97b1d99776ca" targetNamespace="http://schemas.microsoft.com/office/2006/metadata/properties" ma:root="true" ma:fieldsID="64f04691783ea9672960add19f936dd0" ns3:_="" ns4:_="">
    <xsd:import namespace="3b4932c3-8381-4524-b5ca-804c9a15679a"/>
    <xsd:import namespace="23145712-d4ca-44c8-93e2-97b1d99776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932c3-8381-4524-b5ca-804c9a156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145712-d4ca-44c8-93e2-97b1d99776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4BE95-15C9-4975-B905-FEBCB2F5474D}">
  <ds:schemaRefs>
    <ds:schemaRef ds:uri="http://schemas.microsoft.com/sharepoint/v3/contenttype/forms"/>
  </ds:schemaRefs>
</ds:datastoreItem>
</file>

<file path=customXml/itemProps2.xml><?xml version="1.0" encoding="utf-8"?>
<ds:datastoreItem xmlns:ds="http://schemas.openxmlformats.org/officeDocument/2006/customXml" ds:itemID="{D82D02B6-0E70-45C8-AD02-71F14DB26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932c3-8381-4524-b5ca-804c9a15679a"/>
    <ds:schemaRef ds:uri="23145712-d4ca-44c8-93e2-97b1d99776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890595-E3E4-400E-9697-D5FFB8C37B40}">
  <ds:schemaRefs>
    <ds:schemaRef ds:uri="http://purl.org/dc/terms/"/>
    <ds:schemaRef ds:uri="http://purl.org/dc/elements/1.1/"/>
    <ds:schemaRef ds:uri="3b4932c3-8381-4524-b5ca-804c9a15679a"/>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3145712-d4ca-44c8-93e2-97b1d99776c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3648</Words>
  <Application>Microsoft Office PowerPoint</Application>
  <PresentationFormat>Widescreen</PresentationFormat>
  <Paragraphs>535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Comic Sans MS</vt:lpstr>
      <vt:lpstr>Symbol</vt:lpstr>
      <vt:lpstr>Office Theme</vt:lpstr>
      <vt:lpstr>Physical Education Intent</vt:lpstr>
      <vt:lpstr>Physical Education</vt:lpstr>
      <vt:lpstr>Physical Education</vt:lpstr>
      <vt:lpstr>Physical Education</vt:lpstr>
      <vt:lpstr>  Physical Education</vt:lpstr>
      <vt:lpstr>  Physical Education</vt:lpstr>
      <vt:lpstr>  Physical Education</vt:lpstr>
      <vt:lpstr>Cross Curricular Links</vt:lpstr>
      <vt:lpstr>Progress</vt:lpstr>
      <vt:lpstr>Progress</vt:lpstr>
      <vt:lpstr>Implementation</vt:lpstr>
      <vt:lpstr>Implementation</vt:lpstr>
      <vt:lpstr>Implementation</vt:lpstr>
      <vt:lpstr>PowerPoint Presentation</vt:lpstr>
      <vt:lpstr>Learning in EYFS</vt:lpstr>
      <vt:lpstr>PowerPoint Presentation</vt:lpstr>
      <vt:lpstr>Units of work: EYFS</vt:lpstr>
      <vt:lpstr>Units of work: Key Stage One</vt:lpstr>
      <vt:lpstr>Units of work: Lower Key Stage Two</vt:lpstr>
      <vt:lpstr>Units of work: Upper Key Stage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Education Intent</dc:title>
  <dc:creator>Victoria Kavanagh</dc:creator>
  <cp:lastModifiedBy>Melanie Moore</cp:lastModifiedBy>
  <cp:revision>617</cp:revision>
  <dcterms:modified xsi:type="dcterms:W3CDTF">2021-09-21T13:51:48Z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0x010100FD785D5146D14D43A18AAC3EA0B36194</vt:lpwstr>
  </property>
</Properties>
</file>